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</p:sldMasterIdLst>
  <p:notesMasterIdLst>
    <p:notesMasterId r:id="rId20"/>
  </p:notesMasterIdLst>
  <p:sldIdLst>
    <p:sldId id="256" r:id="rId2"/>
    <p:sldId id="261" r:id="rId3"/>
    <p:sldId id="262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5" r:id="rId12"/>
    <p:sldId id="271" r:id="rId13"/>
    <p:sldId id="272" r:id="rId14"/>
    <p:sldId id="273" r:id="rId15"/>
    <p:sldId id="274" r:id="rId16"/>
    <p:sldId id="260" r:id="rId17"/>
    <p:sldId id="258" r:id="rId18"/>
    <p:sldId id="259" r:id="rId1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FFCC66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DF44A-F900-4539-B2D8-330ABFB91CDE}" type="datetimeFigureOut">
              <a:rPr lang="hr-HR" smtClean="0"/>
              <a:t>27.8.2021.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B7B07-D393-4912-8781-548406D911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296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962013"/>
            <a:ext cx="7344816" cy="3240000"/>
          </a:xfrm>
          <a:solidFill>
            <a:srgbClr val="006600">
              <a:alpha val="80000"/>
            </a:srgbClr>
          </a:solidFill>
        </p:spPr>
        <p:txBody>
          <a:bodyPr anchor="ctr"/>
          <a:lstStyle>
            <a:lvl1pPr>
              <a:defRPr sz="60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4522440"/>
            <a:ext cx="7344816" cy="1296000"/>
          </a:xfrm>
          <a:solidFill>
            <a:srgbClr val="33993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/>
              <a:t>Kliknite da biste uredili stil podnaslova matrice</a:t>
            </a:r>
            <a:endParaRPr lang="en-US" dirty="0"/>
          </a:p>
        </p:txBody>
      </p:sp>
      <p:pic>
        <p:nvPicPr>
          <p:cNvPr id="6" name="Slika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" y="6259584"/>
            <a:ext cx="725449" cy="5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84386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935596" y="6489384"/>
            <a:ext cx="8208404" cy="396000"/>
          </a:xfrm>
          <a:prstGeom prst="rect">
            <a:avLst/>
          </a:prstGeom>
          <a:solidFill>
            <a:srgbClr val="006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96" y="332656"/>
            <a:ext cx="7989517" cy="790840"/>
          </a:xfrm>
        </p:spPr>
        <p:txBody>
          <a:bodyPr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596" y="1484783"/>
            <a:ext cx="7992888" cy="495688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4907" y="6516710"/>
            <a:ext cx="350207" cy="341290"/>
          </a:xfrm>
          <a:ln>
            <a:noFill/>
          </a:ln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4C81DDF-40B1-4D96-8114-F3F175D4CED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868144" y="6525341"/>
            <a:ext cx="2438399" cy="3600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F3D620B-89D7-4666-9B3F-A79827050DC3}" type="datetime1">
              <a:rPr lang="hr-HR" smtClean="0"/>
              <a:pPr/>
              <a:t>27.8.2021.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595" y="6489384"/>
            <a:ext cx="7639311" cy="395959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dirty="0"/>
              <a:t>Građa računala i način rada</a:t>
            </a:r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33993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7" name="Slik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74937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05" y="277022"/>
            <a:ext cx="7989518" cy="79084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6201" y="1552464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23" y="1552464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‹#›</a:t>
            </a:fld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5868144" y="6525342"/>
            <a:ext cx="2438399" cy="3326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fld id="{8EA4B0D0-201E-4D69-9BE4-430BEC8CCFA7}" type="datetime1">
              <a:rPr lang="hr-HR" smtClean="0"/>
              <a:t>27.8.2021.</a:t>
            </a:fld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596" y="6525343"/>
            <a:ext cx="4144373" cy="3326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pl-PL"/>
              <a:t>Građa računala i način rada</a:t>
            </a:r>
            <a:endParaRPr lang="hr-HR"/>
          </a:p>
        </p:txBody>
      </p:sp>
      <p:pic>
        <p:nvPicPr>
          <p:cNvPr id="13" name="Slik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9540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33993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935596" y="6489384"/>
            <a:ext cx="8208404" cy="396000"/>
          </a:xfrm>
          <a:prstGeom prst="rect">
            <a:avLst/>
          </a:prstGeom>
          <a:solidFill>
            <a:srgbClr val="00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34001" y="6519624"/>
            <a:ext cx="2438399" cy="36576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F2BAA4-0F3B-48C9-8D32-659F899EC465}" type="datetime1">
              <a:rPr lang="hr-HR" smtClean="0"/>
              <a:t>27.8.2021.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0105" y="6489384"/>
            <a:ext cx="7694802" cy="3960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Građa računala i način rada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C81DDF-40B1-4D96-8114-F3F175D4CEDF}" type="slidenum">
              <a:rPr lang="hr-HR" smtClean="0"/>
              <a:t>‹#›</a:t>
            </a:fld>
            <a:endParaRPr lang="hr-HR" dirty="0"/>
          </a:p>
        </p:txBody>
      </p:sp>
      <p:pic>
        <p:nvPicPr>
          <p:cNvPr id="14" name="Slik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26637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596" y="1484784"/>
            <a:ext cx="799288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4907" y="6525343"/>
            <a:ext cx="350207" cy="286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4C81DDF-40B1-4D96-8114-F3F175D4CED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5596" y="269337"/>
            <a:ext cx="7989518" cy="790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868144" y="6525342"/>
            <a:ext cx="2438399" cy="3326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2D3B80B-CF8E-4C7C-A70D-05E2868E3DE7}" type="datetime1">
              <a:rPr lang="hr-HR" smtClean="0"/>
              <a:pPr/>
              <a:t>27.8.2021.</a:t>
            </a:fld>
            <a:endParaRPr lang="hr-H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595" y="6525343"/>
            <a:ext cx="7639311" cy="3326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dirty="0"/>
              <a:t>Građa računala i način 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9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8" r:id="rId4"/>
  </p:sldLayoutIdLst>
  <p:transition spd="slow">
    <p:split orient="vert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AkFi90lZmX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KYgZH7SBjk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solidFill>
            <a:srgbClr val="006600"/>
          </a:solidFill>
        </p:spPr>
        <p:txBody>
          <a:bodyPr/>
          <a:lstStyle/>
          <a:p>
            <a:r>
              <a:rPr lang="hr-HR" dirty="0"/>
              <a:t>2. TEHNOLOGIJA</a:t>
            </a: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z="3200" dirty="0"/>
              <a:t>2.2 Građa računala i način rada</a:t>
            </a:r>
          </a:p>
        </p:txBody>
      </p:sp>
    </p:spTree>
    <p:extLst>
      <p:ext uri="{BB962C8B-B14F-4D97-AF65-F5344CB8AC3E}">
        <p14:creationId xmlns:p14="http://schemas.microsoft.com/office/powerpoint/2010/main" val="2380368696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2062F5-C245-4E3C-B6B8-1F86D706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40277E2-7881-4997-A3ED-00B8AE5A5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Slika prikazuje memoriju na tvrdom disku (hard disk) i SSD memoriju. </a:t>
            </a:r>
          </a:p>
          <a:p>
            <a:r>
              <a:rPr lang="hr-HR" dirty="0"/>
              <a:t>Istraži i usporedi njihovu građu i brzinu rada. </a:t>
            </a:r>
          </a:p>
          <a:p>
            <a:r>
              <a:rPr lang="hr-HR" dirty="0"/>
              <a:t>Da kupuješ novi disk, koji bi kupio/kupila?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739F1E5-075D-4221-AF01-9E3485A0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10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EF9114-14B6-4C9C-8E92-4C4AA31F5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821FF0A-AA8F-44B1-880B-B52388C1E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463" y="3429000"/>
            <a:ext cx="4097781" cy="299451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B3EE52D-FFBC-4973-8B48-132095310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84" y="329739"/>
            <a:ext cx="125052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15866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5FDDE3-A1F6-4F2D-9470-9994B4EA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35B9A25-FC55-4591-9227-6CF212765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96" y="2024109"/>
            <a:ext cx="7992888" cy="4417557"/>
          </a:xfrm>
        </p:spPr>
        <p:txBody>
          <a:bodyPr/>
          <a:lstStyle/>
          <a:p>
            <a:r>
              <a:rPr lang="hr-HR" dirty="0"/>
              <a:t>Na školskom računalu istražite obilježja pojedinih komponenti koje značajno utječu na rad samog računala. </a:t>
            </a:r>
          </a:p>
          <a:p>
            <a:r>
              <a:rPr lang="hr-HR" dirty="0"/>
              <a:t>Zapišite obilježja računala za kojim radite i usporedite s obilježjima računala još jednog para.</a:t>
            </a: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B4ACEBA-DD02-48DC-989A-FAE13F87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11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16904C3-BC2B-4D25-A8F8-3C1C7BD35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FD69890-067A-40EB-8017-921A67A7F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84" y="329739"/>
            <a:ext cx="125052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09074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891632-BDDC-456F-B686-66BD5F17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96" y="332656"/>
            <a:ext cx="7989517" cy="1323866"/>
          </a:xfrm>
        </p:spPr>
        <p:txBody>
          <a:bodyPr/>
          <a:lstStyle/>
          <a:p>
            <a:r>
              <a:rPr lang="hr-HR" sz="4400" dirty="0"/>
              <a:t>ULAZNO-IZLAZNI PRISTUP RAČUNALU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C822FB-06EB-4C11-8EEC-9CFC68C2A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2530136"/>
            <a:ext cx="8335617" cy="3911530"/>
          </a:xfrm>
        </p:spPr>
        <p:txBody>
          <a:bodyPr>
            <a:normAutofit/>
          </a:bodyPr>
          <a:lstStyle/>
          <a:p>
            <a:r>
              <a:rPr lang="hr-HR" dirty="0"/>
              <a:t>Zadatak ulazno-izlaznih pristupa računala jest povezati računala s okolinom, odnosno vanjskim jedinicama. </a:t>
            </a:r>
          </a:p>
          <a:p>
            <a:r>
              <a:rPr lang="hr-HR" dirty="0"/>
              <a:t>Podatci unutar računala predočeni su električnim digitalnim signalima zapisanim u binarnom obliku (0, 1). </a:t>
            </a:r>
          </a:p>
          <a:p>
            <a:r>
              <a:rPr lang="hr-HR" dirty="0"/>
              <a:t>Ulazno-izlaznim pristupima podatke iz računala prenosimo u oblik razumljiv okolini. </a:t>
            </a:r>
          </a:p>
          <a:p>
            <a:r>
              <a:rPr lang="hr-HR" dirty="0"/>
              <a:t>Postoje dva načina prijenosa podataka između računala i vanjskih jedinica: </a:t>
            </a:r>
          </a:p>
          <a:p>
            <a:pPr lvl="1"/>
            <a:r>
              <a:rPr lang="hr-HR" b="1" dirty="0"/>
              <a:t>paralelni pristup </a:t>
            </a:r>
            <a:r>
              <a:rPr lang="hr-HR" dirty="0"/>
              <a:t>(prijenos podataka) </a:t>
            </a:r>
          </a:p>
          <a:p>
            <a:pPr lvl="1"/>
            <a:r>
              <a:rPr lang="hr-HR" b="1" dirty="0"/>
              <a:t>serijski pristup </a:t>
            </a:r>
            <a:r>
              <a:rPr lang="hr-HR" dirty="0"/>
              <a:t>(prijenos podataka).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20ED6A2-95F0-4E64-A833-386F0B23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12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56370D7-5121-450E-8C58-630F86492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65160674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B6D166-D000-4600-9FF8-18A25AAC4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96" y="332656"/>
            <a:ext cx="7989517" cy="1034590"/>
          </a:xfrm>
        </p:spPr>
        <p:txBody>
          <a:bodyPr/>
          <a:lstStyle/>
          <a:p>
            <a:r>
              <a:rPr lang="hr-HR" sz="4400" dirty="0"/>
              <a:t>PARALELNI PRIJENOS PODATAKA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9633CD-211F-4319-B872-669FE0424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96" y="1961965"/>
            <a:ext cx="7871053" cy="2437757"/>
          </a:xfrm>
        </p:spPr>
        <p:txBody>
          <a:bodyPr/>
          <a:lstStyle/>
          <a:p>
            <a:r>
              <a:rPr lang="hr-HR" b="1" dirty="0"/>
              <a:t>Paralelni </a:t>
            </a:r>
            <a:r>
              <a:rPr lang="hr-HR" dirty="0"/>
              <a:t>prijenos podataka omogućuje istodobni prijenos više bitova. </a:t>
            </a:r>
          </a:p>
          <a:p>
            <a:r>
              <a:rPr lang="hr-HR" dirty="0"/>
              <a:t>Prednost paralelnog pristupa očituje se u velikoj brzini prijenosa podataka, a nedostatak u potrebi za velikim brojem vodiča. </a:t>
            </a:r>
          </a:p>
          <a:p>
            <a:r>
              <a:rPr lang="hr-HR" dirty="0"/>
              <a:t>Koristio se za povezivanje pisača i skenera s računalom, a danas ga je zamijenio USB standard.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B2C750A-FFE8-4877-B86F-01BDB184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13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3CADE0-1D96-4A22-ABE5-44FAEB97A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241CD4A-7D84-41B9-9751-B34DFE726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362" y="4361107"/>
            <a:ext cx="2827276" cy="21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76911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608746-2A5F-4F28-A3B8-CC93A714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SERIJSKI PRIJENOS PODATAKA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E8EEA7-D08F-4C65-A640-4F945D96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96" y="1484784"/>
            <a:ext cx="7992888" cy="2411356"/>
          </a:xfrm>
        </p:spPr>
        <p:txBody>
          <a:bodyPr>
            <a:normAutofit/>
          </a:bodyPr>
          <a:lstStyle/>
          <a:p>
            <a:r>
              <a:rPr lang="hr-HR" b="1" dirty="0"/>
              <a:t>Serijskim </a:t>
            </a:r>
            <a:r>
              <a:rPr lang="hr-HR" dirty="0"/>
              <a:t>(slijednim) prijenosom podataka može se prenositi bit po bit podataka.</a:t>
            </a:r>
          </a:p>
          <a:p>
            <a:r>
              <a:rPr lang="hr-HR" dirty="0"/>
              <a:t>Prednost je takvog pristupa mali broj vodiča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35AA9CA-AF57-423F-B756-DEB2F05C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14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96AD5C7-1845-43D6-A3B1-859E6FAE8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D1880F8-B690-44E8-BD0A-A699A74F9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14" y="3818480"/>
            <a:ext cx="3083088" cy="241377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8A0ABBF-F03F-4C66-9252-E57BA4110918}"/>
              </a:ext>
            </a:extLst>
          </p:cNvPr>
          <p:cNvSpPr txBox="1"/>
          <p:nvPr/>
        </p:nvSpPr>
        <p:spPr>
          <a:xfrm>
            <a:off x="935595" y="2747244"/>
            <a:ext cx="8112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Slijedni ili serijski pristup koristimo za povezivanje tipkovnice, miša te mnogo zastarjelih uređaja, dok je danas većinu povezivanja također preuzeo USB pristup.</a:t>
            </a:r>
          </a:p>
        </p:txBody>
      </p:sp>
    </p:spTree>
    <p:extLst>
      <p:ext uri="{BB962C8B-B14F-4D97-AF65-F5344CB8AC3E}">
        <p14:creationId xmlns:p14="http://schemas.microsoft.com/office/powerpoint/2010/main" val="334978138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9A40BB-DB72-4126-A42D-927380D2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USB PRIJENOS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CDC8FB-E614-4CDB-817A-48C596D5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26" y="1576343"/>
            <a:ext cx="8587408" cy="2825652"/>
          </a:xfrm>
        </p:spPr>
        <p:txBody>
          <a:bodyPr/>
          <a:lstStyle/>
          <a:p>
            <a:r>
              <a:rPr lang="hr-HR" b="1" dirty="0"/>
              <a:t>USB </a:t>
            </a:r>
            <a:r>
              <a:rPr lang="hr-HR" dirty="0"/>
              <a:t>(</a:t>
            </a:r>
            <a:r>
              <a:rPr lang="hr-HR" dirty="0" err="1"/>
              <a:t>eng</a:t>
            </a:r>
            <a:r>
              <a:rPr lang="hr-HR" dirty="0"/>
              <a:t>. </a:t>
            </a:r>
            <a:r>
              <a:rPr lang="hr-HR" b="1" i="1" dirty="0" err="1"/>
              <a:t>U</a:t>
            </a:r>
            <a:r>
              <a:rPr lang="hr-HR" i="1" dirty="0" err="1"/>
              <a:t>niversal</a:t>
            </a:r>
            <a:r>
              <a:rPr lang="hr-HR" i="1" dirty="0"/>
              <a:t> </a:t>
            </a:r>
            <a:r>
              <a:rPr lang="hr-HR" b="1" i="1" dirty="0" err="1"/>
              <a:t>S</a:t>
            </a:r>
            <a:r>
              <a:rPr lang="hr-HR" i="1" dirty="0" err="1"/>
              <a:t>erial</a:t>
            </a:r>
            <a:r>
              <a:rPr lang="hr-HR" i="1" dirty="0"/>
              <a:t> </a:t>
            </a:r>
            <a:r>
              <a:rPr lang="hr-HR" b="1" i="1" dirty="0"/>
              <a:t>B</a:t>
            </a:r>
            <a:r>
              <a:rPr lang="hr-HR" i="1" dirty="0"/>
              <a:t>us</a:t>
            </a:r>
            <a:r>
              <a:rPr lang="hr-HR" dirty="0"/>
              <a:t>) je prijenos koji je zamijenio velik dio i paralelnih i serijskih prijenosa </a:t>
            </a:r>
          </a:p>
          <a:p>
            <a:r>
              <a:rPr lang="hr-HR" dirty="0"/>
              <a:t>USB koriste mnogi uređaji (npr. tipkovnice, miševi, mobiteli, printeri, tableti, memorijski USB </a:t>
            </a:r>
            <a:r>
              <a:rPr lang="hr-HR" i="1" dirty="0" err="1"/>
              <a:t>stickovi</a:t>
            </a:r>
            <a:r>
              <a:rPr lang="hr-HR" dirty="0"/>
              <a:t>, određene vrste memorijskih diskova itd.). </a:t>
            </a:r>
          </a:p>
          <a:p>
            <a:r>
              <a:rPr lang="hr-HR" dirty="0"/>
              <a:t>Postoji nekoliko vrsta USB priključaka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B60A8A5-EBFD-400A-B8F5-82E81B0F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15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6E54933-4348-4185-B765-65E28E145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38AAC9B-8C08-43FF-96C8-EE3BB93C22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11" y="4246739"/>
            <a:ext cx="5163094" cy="22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76707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1908313"/>
            <a:ext cx="8208404" cy="4533353"/>
          </a:xfrm>
        </p:spPr>
        <p:txBody>
          <a:bodyPr>
            <a:normAutofit/>
          </a:bodyPr>
          <a:lstStyle/>
          <a:p>
            <a:r>
              <a:rPr lang="hr-HR" dirty="0"/>
              <a:t>Istraži što je USB. </a:t>
            </a:r>
          </a:p>
          <a:p>
            <a:r>
              <a:rPr lang="hr-HR" dirty="0"/>
              <a:t>Koje vrste USB priključnica postoje? </a:t>
            </a:r>
          </a:p>
          <a:p>
            <a:r>
              <a:rPr lang="hr-HR" dirty="0"/>
              <a:t>Koje uređaje možemo povezati USB-om? </a:t>
            </a:r>
          </a:p>
          <a:p>
            <a:r>
              <a:rPr lang="hr-HR" dirty="0"/>
              <a:t>Ima li razlike u brzini prijenosa podataka kod USB-a?</a:t>
            </a:r>
          </a:p>
          <a:p>
            <a:r>
              <a:rPr lang="hr-HR" dirty="0"/>
              <a:t>koje verzije  USB-a postoje?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16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84" y="188076"/>
            <a:ext cx="125052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4834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SAŽETAK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5" y="1329382"/>
            <a:ext cx="7920218" cy="5195962"/>
          </a:xfrm>
        </p:spPr>
        <p:txBody>
          <a:bodyPr>
            <a:normAutofit/>
          </a:bodyPr>
          <a:lstStyle/>
          <a:p>
            <a:pPr algn="just"/>
            <a:r>
              <a:rPr lang="hr-HR" b="1" dirty="0"/>
              <a:t>Procesor </a:t>
            </a:r>
            <a:r>
              <a:rPr lang="hr-HR" dirty="0"/>
              <a:t>ili </a:t>
            </a:r>
            <a:r>
              <a:rPr lang="hr-HR" b="1" dirty="0"/>
              <a:t>središnja jedinica za obradu podataka (</a:t>
            </a:r>
            <a:r>
              <a:rPr lang="hr-HR" i="1" dirty="0"/>
              <a:t>CPU) </a:t>
            </a:r>
            <a:r>
              <a:rPr lang="hr-HR" dirty="0"/>
              <a:t>je malen, ali neizostavni dio sklopovlja svih računala. </a:t>
            </a:r>
          </a:p>
          <a:p>
            <a:pPr algn="just"/>
            <a:r>
              <a:rPr lang="hr-HR" b="1" dirty="0"/>
              <a:t>Zadatak procesora</a:t>
            </a:r>
            <a:r>
              <a:rPr lang="hr-HR" dirty="0"/>
              <a:t>: obrada podataka, upravljanje protokom podataka te nadzor pravilnog rada. </a:t>
            </a:r>
          </a:p>
          <a:p>
            <a:pPr algn="just"/>
            <a:r>
              <a:rPr lang="hr-HR" b="1" dirty="0"/>
              <a:t>Registri – </a:t>
            </a:r>
            <a:r>
              <a:rPr lang="hr-HR" dirty="0"/>
              <a:t>maleni memorijski spremnici u samom procesoru povezani s aritmetičko-logičkom jedinicom. </a:t>
            </a:r>
          </a:p>
          <a:p>
            <a:pPr algn="just"/>
            <a:r>
              <a:rPr lang="hr-HR" b="1" dirty="0"/>
              <a:t>Sabirnice </a:t>
            </a:r>
            <a:r>
              <a:rPr lang="hr-HR" dirty="0"/>
              <a:t>(</a:t>
            </a:r>
            <a:r>
              <a:rPr lang="hr-HR" dirty="0" err="1"/>
              <a:t>eng</a:t>
            </a:r>
            <a:r>
              <a:rPr lang="hr-HR" dirty="0"/>
              <a:t>. </a:t>
            </a:r>
            <a:r>
              <a:rPr lang="hr-HR" i="1" dirty="0"/>
              <a:t>BUS</a:t>
            </a:r>
            <a:r>
              <a:rPr lang="hr-HR" dirty="0"/>
              <a:t>) služe za prijenos podataka između sklopovlja i procesora unutar računala. </a:t>
            </a:r>
          </a:p>
          <a:p>
            <a:pPr algn="just"/>
            <a:r>
              <a:rPr lang="hr-HR" b="1" dirty="0"/>
              <a:t>Matična ploča </a:t>
            </a:r>
            <a:r>
              <a:rPr lang="hr-HR" dirty="0"/>
              <a:t>(</a:t>
            </a:r>
            <a:r>
              <a:rPr lang="hr-HR" dirty="0" err="1"/>
              <a:t>eng</a:t>
            </a:r>
            <a:r>
              <a:rPr lang="hr-HR" dirty="0"/>
              <a:t>. </a:t>
            </a:r>
            <a:r>
              <a:rPr lang="hr-HR" i="1" dirty="0" err="1"/>
              <a:t>motherboard</a:t>
            </a:r>
            <a:r>
              <a:rPr lang="hr-HR" dirty="0"/>
              <a:t>) – služi za povezivanje glavnih dijelova računala. </a:t>
            </a:r>
          </a:p>
          <a:p>
            <a:pPr algn="just"/>
            <a:r>
              <a:rPr lang="hr-HR" b="1" dirty="0"/>
              <a:t>Paralelni prijenos podataka </a:t>
            </a:r>
            <a:r>
              <a:rPr lang="hr-HR" dirty="0"/>
              <a:t>omogućuje istodobni prijenos više bitova. </a:t>
            </a:r>
          </a:p>
          <a:p>
            <a:pPr algn="just"/>
            <a:r>
              <a:rPr lang="hr-HR" b="1" dirty="0"/>
              <a:t>Serijskim (slijednim) prijenosom podataka </a:t>
            </a:r>
            <a:r>
              <a:rPr lang="hr-HR" dirty="0"/>
              <a:t>možemo prenositi bit po bit podataka, odnosno prenosimo jedan bit za drugim u određenom redoslijedu.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4247307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PONAVLJANJE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1789043"/>
            <a:ext cx="7992888" cy="4652623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hr-HR" dirty="0"/>
              <a:t>Od čega se sastoji procesor? 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Za što je zadužena matična ploča? 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Navedi nekoliko kratica koje upotrebljavamo pri označavanju obilježja računala. 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Navedi dva načina prijenosa podataka između računala i vanjskih jedinica. 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Navedi prednosti i nedostatke serijskog prijenosa podataka. 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Koje su prednosti USB priključka?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18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9531427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SKLOPOVLJE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1484783"/>
            <a:ext cx="7992888" cy="1099391"/>
          </a:xfrm>
        </p:spPr>
        <p:txBody>
          <a:bodyPr>
            <a:normAutofit/>
          </a:bodyPr>
          <a:lstStyle/>
          <a:p>
            <a:r>
              <a:rPr lang="hr-HR" dirty="0"/>
              <a:t>Sklopovlje (</a:t>
            </a:r>
            <a:r>
              <a:rPr lang="hr-HR" dirty="0" err="1"/>
              <a:t>eng</a:t>
            </a:r>
            <a:r>
              <a:rPr lang="hr-HR" dirty="0"/>
              <a:t>. </a:t>
            </a:r>
            <a:r>
              <a:rPr lang="hr-HR" b="1" i="1" dirty="0"/>
              <a:t>hardware</a:t>
            </a:r>
            <a:r>
              <a:rPr lang="hr-HR" dirty="0"/>
              <a:t>) je zajednički naziv za sve vidljive dijelove računala koje možemo opipati. </a:t>
            </a:r>
          </a:p>
          <a:p>
            <a:pPr marL="114300" indent="0">
              <a:buNone/>
            </a:pPr>
            <a:r>
              <a:rPr lang="hr-HR" u="sng" dirty="0">
                <a:hlinkClick r:id="rId2"/>
              </a:rPr>
              <a:t>https://www.youtube.com/watch?v=AkFi90lZmXA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D1DC9BE-DF3D-4F34-8B14-33BBDE8B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529" y="2769267"/>
            <a:ext cx="48196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16065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FD3391-4E29-4FAC-A2BE-21C3DEDD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PROCESOR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A82D5EB-FE64-4ED7-9829-33F75BB78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5" t="7976" r="6037" b="9485"/>
          <a:stretch/>
        </p:blipFill>
        <p:spPr>
          <a:xfrm>
            <a:off x="6066609" y="2990387"/>
            <a:ext cx="2781298" cy="2194395"/>
          </a:xfrm>
          <a:prstGeom prst="rect">
            <a:avLst/>
          </a:prstGeom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1C9FB3E-3C81-4829-A496-5D0C2377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3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73396C9-E530-440C-8643-8527E7EBD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542382-9A3C-4855-94D6-B8B4D2C8F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52" y="1532501"/>
            <a:ext cx="8208403" cy="4956883"/>
          </a:xfrm>
        </p:spPr>
        <p:txBody>
          <a:bodyPr>
            <a:normAutofit/>
          </a:bodyPr>
          <a:lstStyle/>
          <a:p>
            <a:r>
              <a:rPr lang="hr-HR" b="1" dirty="0"/>
              <a:t>Procesor </a:t>
            </a:r>
            <a:r>
              <a:rPr lang="hr-HR" dirty="0"/>
              <a:t>ili </a:t>
            </a:r>
            <a:r>
              <a:rPr lang="hr-HR" b="1" dirty="0"/>
              <a:t>središnja jedinica za obradu podataka </a:t>
            </a:r>
            <a:r>
              <a:rPr lang="hr-HR" dirty="0"/>
              <a:t>(</a:t>
            </a:r>
            <a:r>
              <a:rPr lang="hr-HR" dirty="0" err="1"/>
              <a:t>eng</a:t>
            </a:r>
            <a:r>
              <a:rPr lang="hr-HR" dirty="0"/>
              <a:t>. </a:t>
            </a:r>
            <a:r>
              <a:rPr lang="hr-HR" i="1" dirty="0"/>
              <a:t>CPU, </a:t>
            </a:r>
            <a:r>
              <a:rPr lang="hr-HR" b="1" i="1" dirty="0"/>
              <a:t>C</a:t>
            </a:r>
            <a:r>
              <a:rPr lang="hr-HR" i="1" dirty="0"/>
              <a:t>entral </a:t>
            </a:r>
            <a:r>
              <a:rPr lang="hr-HR" b="1" i="1" dirty="0"/>
              <a:t>P</a:t>
            </a:r>
            <a:r>
              <a:rPr lang="hr-HR" i="1" dirty="0"/>
              <a:t>rocessing </a:t>
            </a:r>
            <a:r>
              <a:rPr lang="hr-HR" b="1" i="1" dirty="0" err="1"/>
              <a:t>U</a:t>
            </a:r>
            <a:r>
              <a:rPr lang="hr-HR" i="1" dirty="0" err="1"/>
              <a:t>nit</a:t>
            </a:r>
            <a:r>
              <a:rPr lang="hr-HR" dirty="0"/>
              <a:t>) je jedan od najvažnijih dijelova računala.</a:t>
            </a:r>
          </a:p>
          <a:p>
            <a:endParaRPr lang="hr-HR" dirty="0"/>
          </a:p>
          <a:p>
            <a:r>
              <a:rPr lang="hr-HR" dirty="0"/>
              <a:t>Zadatak procesora: </a:t>
            </a:r>
          </a:p>
          <a:p>
            <a:pPr lvl="1"/>
            <a:r>
              <a:rPr lang="hr-HR" sz="2000" dirty="0"/>
              <a:t>obrada podataka, </a:t>
            </a:r>
          </a:p>
          <a:p>
            <a:pPr lvl="1"/>
            <a:r>
              <a:rPr lang="hr-HR" sz="2000" dirty="0"/>
              <a:t>upravljanje protokom podataka te </a:t>
            </a:r>
            <a:endParaRPr lang="hr-HR" sz="2000" dirty="0">
              <a:highlight>
                <a:srgbClr val="FFFF00"/>
              </a:highlight>
            </a:endParaRPr>
          </a:p>
          <a:p>
            <a:pPr lvl="1"/>
            <a:r>
              <a:rPr lang="hr-HR" sz="2000" dirty="0"/>
              <a:t>nadzor pravilnog rada. </a:t>
            </a:r>
          </a:p>
          <a:p>
            <a:pPr lvl="1"/>
            <a:endParaRPr lang="hr-HR" sz="2000" dirty="0"/>
          </a:p>
          <a:p>
            <a:r>
              <a:rPr lang="hr-HR" dirty="0"/>
              <a:t>Procesor čine dvije cjeline: </a:t>
            </a:r>
          </a:p>
          <a:p>
            <a:pPr lvl="1"/>
            <a:r>
              <a:rPr lang="hr-HR" sz="2000" dirty="0"/>
              <a:t>aritmetičko-logička jedinica </a:t>
            </a:r>
          </a:p>
          <a:p>
            <a:pPr lvl="1"/>
            <a:r>
              <a:rPr lang="hr-HR" sz="2000" dirty="0"/>
              <a:t>upravljačka jedinica. </a:t>
            </a:r>
          </a:p>
          <a:p>
            <a:pPr lvl="1"/>
            <a:r>
              <a:rPr lang="hr-HR" sz="2000" u="sng" dirty="0">
                <a:hlinkClick r:id="rId3"/>
              </a:rPr>
              <a:t>https://www.youtube.com/watch?v=NKYgZH7SBjk</a:t>
            </a:r>
            <a:endParaRPr lang="hr-HR" sz="2000" dirty="0"/>
          </a:p>
          <a:p>
            <a:pPr lvl="1"/>
            <a:endParaRPr lang="hr-HR" sz="2000" dirty="0"/>
          </a:p>
          <a:p>
            <a:pPr lvl="1"/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755351530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6DBCC0-53B5-4729-A42D-598C5119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PROCESOR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50A5D3-7C4F-49A6-B580-FE2C9F8FC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96" y="1518081"/>
            <a:ext cx="8208404" cy="4923585"/>
          </a:xfrm>
        </p:spPr>
        <p:txBody>
          <a:bodyPr>
            <a:normAutofit/>
          </a:bodyPr>
          <a:lstStyle/>
          <a:p>
            <a:r>
              <a:rPr lang="hr-HR" b="1" dirty="0"/>
              <a:t>Aritmetičko-logička jedinica </a:t>
            </a:r>
            <a:r>
              <a:rPr lang="hr-HR" dirty="0"/>
              <a:t>obrađuje podatke pomoću aritmetičkih i logičkih operacija nad podatcima. Ovaj sklop obrađuje podatke koji se nalaze u registrima. </a:t>
            </a:r>
          </a:p>
          <a:p>
            <a:r>
              <a:rPr lang="hr-HR" b="1" dirty="0"/>
              <a:t>Registri </a:t>
            </a:r>
            <a:r>
              <a:rPr lang="hr-HR" dirty="0"/>
              <a:t>su maleni memorijski spremnici u samom procesoru povezani s aritmetičko-logičkom jedinicom. </a:t>
            </a:r>
          </a:p>
          <a:p>
            <a:r>
              <a:rPr lang="hr-HR" b="1" dirty="0"/>
              <a:t>Upravljačka jedinica </a:t>
            </a:r>
            <a:r>
              <a:rPr lang="hr-HR" dirty="0"/>
              <a:t>zadužena je za nadzor i upravljanje za sve procese koji se odvijaju u računalu te upravlja radom svih dijelova računala.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8466F4F-E4AE-4EDB-B18C-067B73AD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4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FC7620-F17F-4FA0-9311-07EFA2C2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CEE5A22-E902-4122-894B-5A4CA17BD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652" y="4340088"/>
            <a:ext cx="474919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5580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9E4A32F8-E6E3-4B8D-8F82-8D4914BD8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7" b="6644"/>
          <a:stretch/>
        </p:blipFill>
        <p:spPr>
          <a:xfrm>
            <a:off x="3350827" y="3668303"/>
            <a:ext cx="4949794" cy="270194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5C8BBC8-01AF-40F9-8570-6170A092D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MATIČNA PLOČA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6ED386-D575-4CB9-AA30-ABE15F82D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96" y="1484784"/>
            <a:ext cx="7992888" cy="2782416"/>
          </a:xfrm>
        </p:spPr>
        <p:txBody>
          <a:bodyPr>
            <a:noAutofit/>
          </a:bodyPr>
          <a:lstStyle/>
          <a:p>
            <a:pPr algn="just"/>
            <a:r>
              <a:rPr lang="hr-HR" b="1" dirty="0"/>
              <a:t>Matična ploča </a:t>
            </a:r>
            <a:r>
              <a:rPr lang="hr-HR" dirty="0"/>
              <a:t>(</a:t>
            </a:r>
            <a:r>
              <a:rPr lang="hr-HR" dirty="0" err="1"/>
              <a:t>eng</a:t>
            </a:r>
            <a:r>
              <a:rPr lang="hr-HR" dirty="0"/>
              <a:t>. </a:t>
            </a:r>
            <a:r>
              <a:rPr lang="hr-HR" i="1" dirty="0" err="1"/>
              <a:t>motherboard</a:t>
            </a:r>
            <a:r>
              <a:rPr lang="hr-HR" dirty="0"/>
              <a:t>) je tiskana ploča zadužena za povezivanje dijelova računala. </a:t>
            </a:r>
          </a:p>
          <a:p>
            <a:pPr algn="just"/>
            <a:r>
              <a:rPr lang="hr-HR" dirty="0"/>
              <a:t>Matična ploča </a:t>
            </a:r>
            <a:r>
              <a:rPr lang="hr-HR" b="1" dirty="0"/>
              <a:t>povezuje </a:t>
            </a:r>
            <a:r>
              <a:rPr lang="hr-HR" dirty="0"/>
              <a:t>dijelove </a:t>
            </a:r>
            <a:r>
              <a:rPr lang="hr-HR" dirty="0" err="1"/>
              <a:t>ugrađe</a:t>
            </a:r>
            <a:r>
              <a:rPr lang="hr-HR" dirty="0"/>
              <a:t> u kućište računala različitim vodičima koje nazivamo sabirnice.</a:t>
            </a:r>
          </a:p>
          <a:p>
            <a:pPr algn="just"/>
            <a:r>
              <a:rPr lang="hr-HR" b="1" dirty="0"/>
              <a:t>Sabirnica</a:t>
            </a:r>
            <a:r>
              <a:rPr lang="hr-HR" dirty="0"/>
              <a:t> (</a:t>
            </a:r>
            <a:r>
              <a:rPr lang="hr-HR" dirty="0" err="1"/>
              <a:t>eng</a:t>
            </a:r>
            <a:r>
              <a:rPr lang="hr-HR" dirty="0"/>
              <a:t>. BUS) služi za prijenos podataka između sklopovlja procesora unutar računala. Brzinu sabirnice mjerimo MHz (</a:t>
            </a:r>
            <a:r>
              <a:rPr lang="hr-HR" dirty="0" err="1"/>
              <a:t>npr</a:t>
            </a:r>
            <a:r>
              <a:rPr lang="hr-HR" dirty="0"/>
              <a:t> 100 MHz)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F1F89B2-F96D-41BC-8014-514486DB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5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8F8972-4831-43EF-AA8B-D4DA2D79D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256812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062D39-3073-425A-BB09-03B6D6EA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MEMORIJA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72908E-C1AF-4EE6-91CF-AD31F189E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96" y="1590261"/>
            <a:ext cx="8208404" cy="4851405"/>
          </a:xfrm>
        </p:spPr>
        <p:txBody>
          <a:bodyPr>
            <a:normAutofit/>
          </a:bodyPr>
          <a:lstStyle/>
          <a:p>
            <a:r>
              <a:rPr lang="hr-HR" b="1" dirty="0"/>
              <a:t>Memorija </a:t>
            </a:r>
            <a:r>
              <a:rPr lang="hr-HR" dirty="0"/>
              <a:t>(</a:t>
            </a:r>
            <a:r>
              <a:rPr lang="hr-HR" dirty="0" err="1"/>
              <a:t>eng</a:t>
            </a:r>
            <a:r>
              <a:rPr lang="hr-HR" dirty="0"/>
              <a:t>. </a:t>
            </a:r>
            <a:r>
              <a:rPr lang="hr-HR" i="1" dirty="0" err="1"/>
              <a:t>memory</a:t>
            </a:r>
            <a:r>
              <a:rPr lang="hr-HR" dirty="0"/>
              <a:t>) je dio računala koji ima sposobnost pohrane određene količine podataka i programa. </a:t>
            </a:r>
          </a:p>
          <a:p>
            <a:r>
              <a:rPr lang="hr-HR" dirty="0"/>
              <a:t>Kapacitet (zapremnina) memorije mjeri se brojem bitova, a obično se izražava u:</a:t>
            </a:r>
          </a:p>
          <a:p>
            <a:pPr lvl="1"/>
            <a:r>
              <a:rPr lang="hr-HR" dirty="0"/>
              <a:t>megabajtima (MB)</a:t>
            </a:r>
          </a:p>
          <a:p>
            <a:pPr lvl="1"/>
            <a:r>
              <a:rPr lang="hr-HR" dirty="0"/>
              <a:t>gigabajtima (GB) </a:t>
            </a:r>
          </a:p>
          <a:p>
            <a:pPr lvl="1"/>
            <a:r>
              <a:rPr lang="hr-HR" dirty="0" err="1"/>
              <a:t>terabajtima</a:t>
            </a:r>
            <a:r>
              <a:rPr lang="hr-HR" dirty="0"/>
              <a:t> (TB)</a:t>
            </a:r>
          </a:p>
          <a:p>
            <a:pPr lvl="1"/>
            <a:endParaRPr lang="hr-HR" dirty="0"/>
          </a:p>
          <a:p>
            <a:pPr marL="114300" indent="0">
              <a:buNone/>
            </a:pPr>
            <a:r>
              <a:rPr lang="hr-HR" dirty="0"/>
              <a:t>Memoriju možemo podijeliti</a:t>
            </a:r>
            <a:br>
              <a:rPr lang="hr-HR" dirty="0"/>
            </a:br>
            <a:r>
              <a:rPr lang="hr-HR" dirty="0"/>
              <a:t>u dvije skupine: 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privremena memorija 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trajna memorija.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5AF6E70-78BA-455E-8A5D-D98646D4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6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A65146F-6C2B-4ED3-9882-69A1F7484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F845900-35EE-408C-BDA1-95F264D90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71" y="3212660"/>
            <a:ext cx="4565842" cy="245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4560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0C2EB303-21E3-4B7E-980E-2E70BAA546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0" b="14516"/>
          <a:stretch/>
        </p:blipFill>
        <p:spPr>
          <a:xfrm>
            <a:off x="2952316" y="4738778"/>
            <a:ext cx="4021246" cy="172674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134BAE3-B63F-4DAA-B151-A78BEADF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RADNA MEMORIJA (RAM)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6436C9B-6058-48EC-879E-BD3330D8D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78" y="1917577"/>
            <a:ext cx="8362122" cy="4524089"/>
          </a:xfrm>
        </p:spPr>
        <p:txBody>
          <a:bodyPr/>
          <a:lstStyle/>
          <a:p>
            <a:r>
              <a:rPr lang="hr-HR" b="1" dirty="0"/>
              <a:t>Privremena ili radna memorija (RAM) </a:t>
            </a:r>
            <a:r>
              <a:rPr lang="hr-HR" dirty="0"/>
              <a:t>pamti podatke dok je računalo uključeno, a nakon toga briše sve podatke. Zbog toga kažemo da je privremena.</a:t>
            </a:r>
          </a:p>
          <a:p>
            <a:r>
              <a:rPr lang="hr-HR" dirty="0"/>
              <a:t>korisnik ne može ništa izravno pohraniti u takvu memoriju </a:t>
            </a:r>
          </a:p>
          <a:p>
            <a:r>
              <a:rPr lang="hr-HR" dirty="0"/>
              <a:t>služi isključivo samom računalu i programima za normalan rad. </a:t>
            </a:r>
          </a:p>
          <a:p>
            <a:r>
              <a:rPr lang="hr-HR" dirty="0"/>
              <a:t>RAM memoriju kupujemo u obliku tiskanih pločica te ju utisnemo na prikladno mjesto na matičnoj ploči.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B985A89-288A-486E-A942-FEE192BB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7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3B29A1E-83AC-4965-A0B4-37F951FE6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17695451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8E3955-2C2C-4EF2-8D2B-EF23C579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TRAJNE MEMORIJE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0061A86-C8A0-4407-BCD5-3E51291BD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96" y="1484783"/>
            <a:ext cx="8208404" cy="4956883"/>
          </a:xfrm>
        </p:spPr>
        <p:txBody>
          <a:bodyPr/>
          <a:lstStyle/>
          <a:p>
            <a:r>
              <a:rPr lang="hr-HR" b="1" dirty="0"/>
              <a:t>trajne memorije -</a:t>
            </a:r>
            <a:r>
              <a:rPr lang="hr-HR" dirty="0"/>
              <a:t>čuvaju podatke trajno i ne ovise o radu računala. </a:t>
            </a:r>
          </a:p>
          <a:p>
            <a:pPr marL="114300" indent="0">
              <a:buNone/>
            </a:pPr>
            <a:endParaRPr lang="hr-HR" dirty="0"/>
          </a:p>
          <a:p>
            <a:pPr marL="114300" indent="0">
              <a:buNone/>
            </a:pPr>
            <a:r>
              <a:rPr lang="hr-HR" dirty="0"/>
              <a:t>Vrste trajne memorije: </a:t>
            </a:r>
          </a:p>
          <a:p>
            <a:r>
              <a:rPr lang="hr-HR" b="1" dirty="0"/>
              <a:t>memorije temeljene na </a:t>
            </a:r>
            <a:r>
              <a:rPr lang="hr-HR" b="1" dirty="0" err="1"/>
              <a:t>magnetizmu</a:t>
            </a:r>
            <a:r>
              <a:rPr lang="hr-HR" b="1" dirty="0"/>
              <a:t> </a:t>
            </a:r>
            <a:r>
              <a:rPr lang="hr-HR" dirty="0"/>
              <a:t>(npr. tvrdi disk, koji se nalazi u računalima) </a:t>
            </a:r>
          </a:p>
          <a:p>
            <a:r>
              <a:rPr lang="hr-HR" b="1" dirty="0" err="1"/>
              <a:t>flash</a:t>
            </a:r>
            <a:r>
              <a:rPr lang="hr-HR" b="1" dirty="0"/>
              <a:t> memorije </a:t>
            </a:r>
            <a:r>
              <a:rPr lang="hr-HR" dirty="0"/>
              <a:t>(npr. memorijske kartice koje se koriste u mobitelima ili fotoaparatima; USB </a:t>
            </a:r>
            <a:r>
              <a:rPr lang="hr-HR" dirty="0" err="1"/>
              <a:t>stick</a:t>
            </a:r>
            <a:r>
              <a:rPr lang="hr-HR" dirty="0"/>
              <a:t> memorije; moderni brzi SSD diskovi koji se koriste u računalima) </a:t>
            </a:r>
          </a:p>
          <a:p>
            <a:r>
              <a:rPr lang="hr-HR" b="1" dirty="0"/>
              <a:t>optički diskovi </a:t>
            </a:r>
            <a:r>
              <a:rPr lang="hr-HR" dirty="0"/>
              <a:t>(npr. CD, DVD, Blu-ray)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3A84499-0014-468C-8EA7-43A03FF10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8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272DAB-D497-4FE9-9BB0-29337F6D1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80396739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49845C-DC30-4634-A985-CC4BC0DC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ROM MEMORIJA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AE1A30-F3B3-438C-8A47-63E2AC812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96" y="1775534"/>
            <a:ext cx="7992888" cy="4666132"/>
          </a:xfrm>
        </p:spPr>
        <p:txBody>
          <a:bodyPr/>
          <a:lstStyle/>
          <a:p>
            <a:pPr algn="just"/>
            <a:r>
              <a:rPr lang="hr-HR" b="1" dirty="0"/>
              <a:t>ROM </a:t>
            </a:r>
            <a:r>
              <a:rPr lang="hr-HR" dirty="0"/>
              <a:t>(</a:t>
            </a:r>
            <a:r>
              <a:rPr lang="hr-HR" dirty="0" err="1"/>
              <a:t>eng</a:t>
            </a:r>
            <a:r>
              <a:rPr lang="hr-HR" dirty="0"/>
              <a:t>. </a:t>
            </a:r>
            <a:r>
              <a:rPr lang="hr-HR" b="1" i="1" dirty="0" err="1"/>
              <a:t>R</a:t>
            </a:r>
            <a:r>
              <a:rPr lang="hr-HR" i="1" dirty="0" err="1"/>
              <a:t>ead</a:t>
            </a:r>
            <a:r>
              <a:rPr lang="hr-HR" i="1" dirty="0"/>
              <a:t> </a:t>
            </a:r>
            <a:r>
              <a:rPr lang="hr-HR" b="1" i="1" dirty="0" err="1"/>
              <a:t>O</a:t>
            </a:r>
            <a:r>
              <a:rPr lang="hr-HR" i="1" dirty="0" err="1"/>
              <a:t>nly</a:t>
            </a:r>
            <a:r>
              <a:rPr lang="hr-HR" i="1" dirty="0"/>
              <a:t> </a:t>
            </a:r>
            <a:r>
              <a:rPr lang="hr-HR" b="1" i="1" dirty="0" err="1"/>
              <a:t>M</a:t>
            </a:r>
            <a:r>
              <a:rPr lang="hr-HR" i="1" dirty="0" err="1"/>
              <a:t>emory</a:t>
            </a:r>
            <a:r>
              <a:rPr lang="hr-HR" dirty="0"/>
              <a:t>) je memorija u koju se podatci obično mogu upisati samo jednom. </a:t>
            </a:r>
          </a:p>
          <a:p>
            <a:pPr algn="just"/>
            <a:r>
              <a:rPr lang="hr-HR" dirty="0"/>
              <a:t>podatke je moguće čitati koliko je god puta potrebno, ali ih često ne možemo uopće mijenjati, ili je njihova promjena spora i otežana. </a:t>
            </a:r>
          </a:p>
          <a:p>
            <a:pPr algn="just"/>
            <a:r>
              <a:rPr lang="hr-HR" dirty="0"/>
              <a:t>ROM memorija nalazi se na matičnoj ploči računala. </a:t>
            </a:r>
          </a:p>
          <a:p>
            <a:pPr algn="just"/>
            <a:r>
              <a:rPr lang="hr-HR" dirty="0"/>
              <a:t>ROM memorija „zna” što se sve mora dogoditi kad pritisneš tipku za paljenje računala – bez nje, računalo se ne bi znalo „podići” i postati spremno za rad.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073B9BF-E9F5-4E78-93EC-AC9D2C3E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9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3F87B2F-C7D6-4247-88E6-B38592EB1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Građa računala i način rada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3227607"/>
      </p:ext>
    </p:extLst>
  </p:cSld>
  <p:clrMapOvr>
    <a:masterClrMapping/>
  </p:clrMapOvr>
  <p:transition spd="slow">
    <p:split orient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 PLAVO">
  <a:themeElements>
    <a:clrScheme name="Gomilanj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sjednost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 PLAVO" id="{9F2A7320-3B2B-4740-899D-C966EE8CBAD6}" vid="{87854895-2243-4B96-AA99-A881E6E46EA3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 PLAVO</Template>
  <TotalTime>134</TotalTime>
  <Words>1088</Words>
  <Application>Microsoft Office PowerPoint</Application>
  <PresentationFormat>Prikaz na zaslonu (4:3)</PresentationFormat>
  <Paragraphs>133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Arial</vt:lpstr>
      <vt:lpstr>Calibri</vt:lpstr>
      <vt:lpstr>Fira Sans</vt:lpstr>
      <vt:lpstr>Tahoma</vt:lpstr>
      <vt:lpstr>5 PLAVO</vt:lpstr>
      <vt:lpstr>2. TEHNOLOGIJA</vt:lpstr>
      <vt:lpstr>SKLOPOVLJE</vt:lpstr>
      <vt:lpstr>PROCESOR</vt:lpstr>
      <vt:lpstr>PROCESOR</vt:lpstr>
      <vt:lpstr>MATIČNA PLOČA</vt:lpstr>
      <vt:lpstr>MEMORIJA</vt:lpstr>
      <vt:lpstr>RADNA MEMORIJA (RAM)</vt:lpstr>
      <vt:lpstr>TRAJNE MEMORIJE</vt:lpstr>
      <vt:lpstr>ROM MEMORIJA</vt:lpstr>
      <vt:lpstr>ZADATAK</vt:lpstr>
      <vt:lpstr>ZADATAK</vt:lpstr>
      <vt:lpstr>ULAZNO-IZLAZNI PRISTUP RAČUNALU</vt:lpstr>
      <vt:lpstr>PARALELNI PRIJENOS PODATAKA</vt:lpstr>
      <vt:lpstr>SERIJSKI PRIJENOS PODATAKA</vt:lpstr>
      <vt:lpstr>USB PRIJENOS</vt:lpstr>
      <vt:lpstr>ZADATAK</vt:lpstr>
      <vt:lpstr>SAŽETAK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Daniela</dc:creator>
  <cp:lastModifiedBy>Daniela Orlović</cp:lastModifiedBy>
  <cp:revision>39</cp:revision>
  <dcterms:created xsi:type="dcterms:W3CDTF">2018-08-10T06:13:01Z</dcterms:created>
  <dcterms:modified xsi:type="dcterms:W3CDTF">2021-08-27T10:49:26Z</dcterms:modified>
</cp:coreProperties>
</file>