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4"/>
  </p:notesMasterIdLst>
  <p:sldIdLst>
    <p:sldId id="271" r:id="rId2"/>
    <p:sldId id="256" r:id="rId3"/>
    <p:sldId id="279" r:id="rId4"/>
    <p:sldId id="283" r:id="rId5"/>
    <p:sldId id="275" r:id="rId6"/>
    <p:sldId id="276" r:id="rId7"/>
    <p:sldId id="272" r:id="rId8"/>
    <p:sldId id="284" r:id="rId9"/>
    <p:sldId id="281" r:id="rId10"/>
    <p:sldId id="285" r:id="rId11"/>
    <p:sldId id="286" r:id="rId12"/>
    <p:sldId id="287" r:id="rId13"/>
    <p:sldId id="288" r:id="rId14"/>
    <p:sldId id="289" r:id="rId15"/>
    <p:sldId id="290" r:id="rId16"/>
    <p:sldId id="282" r:id="rId17"/>
    <p:sldId id="259" r:id="rId18"/>
    <p:sldId id="268" r:id="rId19"/>
    <p:sldId id="267" r:id="rId20"/>
    <p:sldId id="269" r:id="rId21"/>
    <p:sldId id="270" r:id="rId22"/>
    <p:sldId id="278" r:id="rId2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35" autoAdjust="0"/>
    <p:restoredTop sz="95394" autoAdjust="0"/>
  </p:normalViewPr>
  <p:slideViewPr>
    <p:cSldViewPr snapToGrid="0">
      <p:cViewPr varScale="1">
        <p:scale>
          <a:sx n="73" d="100"/>
          <a:sy n="73" d="100"/>
        </p:scale>
        <p:origin x="101" y="25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A9EEB-405B-4BC7-82C6-70BE367A9A82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A7D03-A5F8-460C-B524-0C7B1F4474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861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114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263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2965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848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6023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3646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5516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6542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7670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8049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031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1355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2276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058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83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288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761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199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160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576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607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48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013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975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588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721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407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781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460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947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515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181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43EA6-250B-4BB9-AE08-6C835BC649D4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12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aktograf.hr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8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llinsdictionary.com/submission/7826/Infodemic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752" y="1859340"/>
            <a:ext cx="1121249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Prezentacija ima za cilj ukazati učenicima na važnost informiranja iz pouzdanih, relevantnih, provjerenih i kvalitetnih izvora u vrijeme krize</a:t>
            </a:r>
            <a:r>
              <a:rPr lang="hr-HR" dirty="0" smtClean="0">
                <a:solidFill>
                  <a:schemeClr val="bg1"/>
                </a:solidFill>
              </a:rPr>
              <a:t>.</a:t>
            </a:r>
          </a:p>
          <a:p>
            <a:endParaRPr lang="hr-HR" dirty="0">
              <a:solidFill>
                <a:schemeClr val="bg1"/>
              </a:solidFill>
            </a:endParaRPr>
          </a:p>
          <a:p>
            <a:r>
              <a:rPr lang="hr-HR" dirty="0" smtClean="0">
                <a:solidFill>
                  <a:schemeClr val="bg1"/>
                </a:solidFill>
              </a:rPr>
              <a:t>Prezentacija </a:t>
            </a:r>
            <a:r>
              <a:rPr lang="hr-HR" dirty="0">
                <a:solidFill>
                  <a:schemeClr val="bg1"/>
                </a:solidFill>
              </a:rPr>
              <a:t>je napravljena u dobroj namjeri te je ponuđena učiteljima i stručnim suradnicima kao predložak. Pozivaju se učitelji i stručni suradnici da prezentaciju prilagode uzrastu i pojedinom razrednom odjelu poštujući stručne, pedagoške, metodičke i didaktičke standarde. Forum za slobodu odgoja nije odgovoran za moguće posljedice nastale nestručnim korištenjem ove prezentacije</a:t>
            </a:r>
            <a:r>
              <a:rPr lang="hr-HR" dirty="0" smtClean="0">
                <a:solidFill>
                  <a:schemeClr val="bg1"/>
                </a:solidFill>
              </a:rPr>
              <a:t>.</a:t>
            </a:r>
          </a:p>
          <a:p>
            <a:endParaRPr lang="hr-HR" dirty="0">
              <a:solidFill>
                <a:schemeClr val="bg1"/>
              </a:solidFill>
            </a:endParaRPr>
          </a:p>
          <a:p>
            <a:r>
              <a:rPr lang="hr-HR" dirty="0" smtClean="0">
                <a:solidFill>
                  <a:schemeClr val="bg1"/>
                </a:solidFill>
              </a:rPr>
              <a:t>Korelacije</a:t>
            </a:r>
            <a:r>
              <a:rPr lang="hr-HR" dirty="0">
                <a:solidFill>
                  <a:schemeClr val="bg1"/>
                </a:solidFill>
              </a:rPr>
              <a:t>: Hrvatski jezik, Engleski jezik, MPT Uporaba IKT, MPT Građanski odgoj i obrazovanje, MPZ </a:t>
            </a:r>
            <a:r>
              <a:rPr lang="hr-HR" dirty="0" smtClean="0">
                <a:solidFill>
                  <a:schemeClr val="bg1"/>
                </a:solidFill>
              </a:rPr>
              <a:t>Zdravlje</a:t>
            </a:r>
          </a:p>
          <a:p>
            <a:endParaRPr lang="hr-HR" dirty="0">
              <a:solidFill>
                <a:schemeClr val="bg1"/>
              </a:solidFill>
            </a:endParaRPr>
          </a:p>
          <a:p>
            <a:r>
              <a:rPr lang="hr-HR" dirty="0" smtClean="0">
                <a:solidFill>
                  <a:schemeClr val="bg1"/>
                </a:solidFill>
              </a:rPr>
              <a:t>Prezentacija </a:t>
            </a:r>
            <a:r>
              <a:rPr lang="hr-HR" dirty="0">
                <a:solidFill>
                  <a:schemeClr val="bg1"/>
                </a:solidFill>
              </a:rPr>
              <a:t>završena 18.3.2020.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92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5400" b="1" dirty="0">
                <a:solidFill>
                  <a:schemeClr val="bg1"/>
                </a:solidFill>
                <a:latin typeface="+mn-lt"/>
              </a:rPr>
              <a:t>https://civilna-zastita.gov.hr/</a:t>
            </a:r>
            <a:endParaRPr lang="en-GB" sz="5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t">
            <a:normAutofit/>
          </a:bodyPr>
          <a:lstStyle/>
          <a:p>
            <a:r>
              <a:rPr lang="hr-HR" sz="3200" b="1" dirty="0" smtClean="0"/>
              <a:t>Ravnateljstvo civilne zaštite</a:t>
            </a:r>
          </a:p>
          <a:p>
            <a:pPr lvl="1"/>
            <a:r>
              <a:rPr lang="hr-HR" sz="2800" dirty="0" smtClean="0"/>
              <a:t>tijelo MUP-a</a:t>
            </a:r>
          </a:p>
          <a:p>
            <a:pPr lvl="1"/>
            <a:r>
              <a:rPr lang="hr-HR" sz="2800" dirty="0" smtClean="0"/>
              <a:t>uspostavu </a:t>
            </a:r>
            <a:r>
              <a:rPr lang="hr-HR" sz="2800" dirty="0"/>
              <a:t>sustava civilne zaštite, spašavanja građana, materijalnih dobara </a:t>
            </a:r>
            <a:r>
              <a:rPr lang="hr-HR" sz="2800" dirty="0" smtClean="0"/>
              <a:t>i drugih </a:t>
            </a:r>
            <a:r>
              <a:rPr lang="hr-HR" sz="2800" dirty="0"/>
              <a:t>dobara u velikim nesrećama i </a:t>
            </a:r>
            <a:r>
              <a:rPr lang="hr-HR" sz="2800" dirty="0" smtClean="0"/>
              <a:t>katastrofama</a:t>
            </a:r>
          </a:p>
          <a:p>
            <a:r>
              <a:rPr lang="hr-HR" sz="3200" dirty="0" smtClean="0"/>
              <a:t>Dnevno objavljuje informacije o situaciji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204" y="2381294"/>
            <a:ext cx="2599272" cy="3240000"/>
          </a:xfrm>
        </p:spPr>
      </p:pic>
    </p:spTree>
    <p:extLst>
      <p:ext uri="{BB962C8B-B14F-4D97-AF65-F5344CB8AC3E}">
        <p14:creationId xmlns:p14="http://schemas.microsoft.com/office/powerpoint/2010/main" val="422387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5400" b="1" dirty="0">
                <a:solidFill>
                  <a:schemeClr val="bg1"/>
                </a:solidFill>
                <a:latin typeface="+mn-lt"/>
              </a:rPr>
              <a:t>https://www.hzjz.hr/</a:t>
            </a:r>
            <a:endParaRPr lang="en-GB" sz="5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t">
            <a:normAutofit/>
          </a:bodyPr>
          <a:lstStyle/>
          <a:p>
            <a:r>
              <a:rPr lang="hr-HR" sz="3200" b="1" dirty="0" smtClean="0"/>
              <a:t>Hrvatski zavod za javno zdravstvo</a:t>
            </a:r>
          </a:p>
          <a:p>
            <a:pPr lvl="1"/>
            <a:r>
              <a:rPr lang="hr-HR" dirty="0" smtClean="0"/>
              <a:t>Vodeća javnozdravstvena ustanova u Hrvatskoj</a:t>
            </a:r>
          </a:p>
          <a:p>
            <a:pPr lvl="1"/>
            <a:r>
              <a:rPr lang="hr-HR" dirty="0" smtClean="0"/>
              <a:t>Zadužen za praćenje stanja i trendova u javnom zdravstvu</a:t>
            </a:r>
          </a:p>
          <a:p>
            <a:pPr lvl="1"/>
            <a:r>
              <a:rPr lang="hr-HR" dirty="0" smtClean="0"/>
              <a:t>Osnovni cilj: </a:t>
            </a:r>
            <a:r>
              <a:rPr lang="en-GB" dirty="0" err="1" smtClean="0"/>
              <a:t>očuva</a:t>
            </a:r>
            <a:r>
              <a:rPr lang="hr-HR" dirty="0" smtClean="0"/>
              <a:t>nje</a:t>
            </a:r>
            <a:r>
              <a:rPr lang="en-GB" dirty="0" smtClean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hr-HR" dirty="0" smtClean="0"/>
              <a:t>unaprjeđenje</a:t>
            </a:r>
            <a:r>
              <a:rPr lang="en-GB" dirty="0" smtClean="0"/>
              <a:t> </a:t>
            </a:r>
            <a:r>
              <a:rPr lang="en-GB" dirty="0" err="1" smtClean="0"/>
              <a:t>zdravlj</a:t>
            </a:r>
            <a:r>
              <a:rPr lang="hr-HR" dirty="0" smtClean="0"/>
              <a:t>a</a:t>
            </a:r>
            <a:r>
              <a:rPr lang="en-GB" dirty="0" smtClean="0"/>
              <a:t> </a:t>
            </a:r>
            <a:r>
              <a:rPr lang="en-GB" dirty="0" err="1"/>
              <a:t>populacije</a:t>
            </a:r>
            <a:endParaRPr lang="hr-HR" dirty="0" smtClean="0"/>
          </a:p>
          <a:p>
            <a:pPr lvl="1"/>
            <a:endParaRPr lang="hr-HR" dirty="0" smtClean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0" y="3644106"/>
            <a:ext cx="4000500" cy="714375"/>
          </a:xfrm>
        </p:spPr>
      </p:pic>
    </p:spTree>
    <p:extLst>
      <p:ext uri="{BB962C8B-B14F-4D97-AF65-F5344CB8AC3E}">
        <p14:creationId xmlns:p14="http://schemas.microsoft.com/office/powerpoint/2010/main" val="9872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sz="5400" b="1" dirty="0">
                <a:solidFill>
                  <a:schemeClr val="bg1"/>
                </a:solidFill>
                <a:latin typeface="+mn-lt"/>
              </a:rPr>
              <a:t>https://</a:t>
            </a:r>
            <a:r>
              <a:rPr lang="en-GB" sz="5400" b="1" dirty="0" smtClean="0">
                <a:solidFill>
                  <a:schemeClr val="bg1"/>
                </a:solidFill>
                <a:latin typeface="+mn-lt"/>
              </a:rPr>
              <a:t>www.ecdc.europa.eu/</a:t>
            </a:r>
            <a:endParaRPr lang="en-GB" sz="5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t">
            <a:normAutofit/>
          </a:bodyPr>
          <a:lstStyle/>
          <a:p>
            <a:r>
              <a:rPr lang="pl-PL" sz="3200" b="1" dirty="0"/>
              <a:t>Europski centar za prevenciju i kontrolu </a:t>
            </a:r>
            <a:r>
              <a:rPr lang="pl-PL" sz="3200" b="1" dirty="0" smtClean="0"/>
              <a:t>bolesti</a:t>
            </a:r>
          </a:p>
          <a:p>
            <a:pPr lvl="1"/>
            <a:r>
              <a:rPr lang="hr-HR" dirty="0"/>
              <a:t>neovisna </a:t>
            </a:r>
            <a:r>
              <a:rPr lang="hr-HR" dirty="0" smtClean="0"/>
              <a:t>agencija </a:t>
            </a:r>
            <a:r>
              <a:rPr lang="hr-HR" dirty="0"/>
              <a:t>Europske </a:t>
            </a:r>
            <a:r>
              <a:rPr lang="hr-HR" dirty="0" smtClean="0"/>
              <a:t>unije</a:t>
            </a:r>
          </a:p>
          <a:p>
            <a:pPr lvl="1"/>
            <a:r>
              <a:rPr lang="hr-HR" dirty="0" smtClean="0"/>
              <a:t>misija </a:t>
            </a:r>
            <a:r>
              <a:rPr lang="hr-HR" dirty="0"/>
              <a:t>jačanje </a:t>
            </a:r>
            <a:r>
              <a:rPr lang="hr-HR" dirty="0" smtClean="0"/>
              <a:t>europske obrane </a:t>
            </a:r>
            <a:r>
              <a:rPr lang="hr-HR" dirty="0"/>
              <a:t>od zaraznih </a:t>
            </a:r>
            <a:r>
              <a:rPr lang="hr-HR" dirty="0" smtClean="0"/>
              <a:t>bolesti</a:t>
            </a:r>
          </a:p>
          <a:p>
            <a:pPr lvl="1"/>
            <a:r>
              <a:rPr lang="hr-HR" dirty="0" smtClean="0"/>
              <a:t>osnovan </a:t>
            </a:r>
            <a:r>
              <a:rPr lang="hr-HR" dirty="0"/>
              <a:t>2004. godine, a </a:t>
            </a:r>
            <a:r>
              <a:rPr lang="hr-HR" dirty="0" smtClean="0"/>
              <a:t>sjedište se </a:t>
            </a:r>
            <a:r>
              <a:rPr lang="hr-HR" dirty="0"/>
              <a:t>nalazi u Solni u </a:t>
            </a:r>
            <a:r>
              <a:rPr lang="hr-HR" dirty="0" smtClean="0"/>
              <a:t>Švedskoj</a:t>
            </a:r>
          </a:p>
          <a:p>
            <a:pPr lvl="1"/>
            <a:r>
              <a:rPr lang="hr-HR" dirty="0"/>
              <a:t>nadzor i prikupljanje </a:t>
            </a:r>
            <a:r>
              <a:rPr lang="hr-HR" dirty="0" smtClean="0"/>
              <a:t>podataka i odgovor </a:t>
            </a:r>
            <a:r>
              <a:rPr lang="hr-HR" dirty="0"/>
              <a:t>na </a:t>
            </a:r>
            <a:r>
              <a:rPr lang="hr-HR" dirty="0" smtClean="0"/>
              <a:t>epidemiološke situacije</a:t>
            </a:r>
            <a:r>
              <a:rPr lang="hr-HR" dirty="0"/>
              <a:t>, znanstveni savjeti i obrazovanje o javnom zdravstvu</a:t>
            </a:r>
            <a:endParaRPr lang="hr-HR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238" y="1825625"/>
            <a:ext cx="4907524" cy="4351338"/>
          </a:xfrm>
        </p:spPr>
      </p:pic>
    </p:spTree>
    <p:extLst>
      <p:ext uri="{BB962C8B-B14F-4D97-AF65-F5344CB8AC3E}">
        <p14:creationId xmlns:p14="http://schemas.microsoft.com/office/powerpoint/2010/main" val="52689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5400" b="1" dirty="0">
                <a:solidFill>
                  <a:schemeClr val="bg1"/>
                </a:solidFill>
                <a:latin typeface="+mn-lt"/>
              </a:rPr>
              <a:t>https://www.who.int/</a:t>
            </a:r>
            <a:endParaRPr lang="en-GB" sz="5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t">
            <a:normAutofit lnSpcReduction="10000"/>
          </a:bodyPr>
          <a:lstStyle/>
          <a:p>
            <a:r>
              <a:rPr lang="hr-HR" sz="3200" b="1" dirty="0" smtClean="0"/>
              <a:t>Svjetska zdravstvena organizacija</a:t>
            </a:r>
          </a:p>
          <a:p>
            <a:pPr lvl="1"/>
            <a:r>
              <a:rPr lang="hr-HR" dirty="0" smtClean="0"/>
              <a:t>Specijalizirana </a:t>
            </a:r>
            <a:r>
              <a:rPr lang="hr-HR" dirty="0"/>
              <a:t>agencija Organizacije Ujedinjenih naroda </a:t>
            </a:r>
          </a:p>
          <a:p>
            <a:pPr lvl="1"/>
            <a:r>
              <a:rPr lang="hr-HR" dirty="0"/>
              <a:t>Osnovana: 7. travnja 1948.</a:t>
            </a:r>
          </a:p>
          <a:p>
            <a:pPr lvl="1"/>
            <a:r>
              <a:rPr lang="hr-HR" dirty="0"/>
              <a:t>Sjedište: Geneva, Švicarska</a:t>
            </a:r>
          </a:p>
          <a:p>
            <a:pPr lvl="1"/>
            <a:r>
              <a:rPr lang="hr-HR" dirty="0"/>
              <a:t>Zadaća: koordinacija međunarodnog javnog zdravstva, postavljanja standarda postupanja, prikupljanja podataka itd.</a:t>
            </a:r>
          </a:p>
          <a:p>
            <a:pPr lvl="1"/>
            <a:r>
              <a:rPr lang="hr-HR" dirty="0"/>
              <a:t>Hrvatska je članica od 1992. g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207861"/>
            <a:ext cx="5181600" cy="1586865"/>
          </a:xfrm>
        </p:spPr>
      </p:pic>
    </p:spTree>
    <p:extLst>
      <p:ext uri="{BB962C8B-B14F-4D97-AF65-F5344CB8AC3E}">
        <p14:creationId xmlns:p14="http://schemas.microsoft.com/office/powerpoint/2010/main" val="253424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5400" b="1" dirty="0" smtClean="0">
                <a:solidFill>
                  <a:schemeClr val="bg1"/>
                </a:solidFill>
                <a:latin typeface="+mn-lt"/>
              </a:rPr>
              <a:t>Dodatak…</a:t>
            </a:r>
            <a:endParaRPr lang="en-GB" sz="5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t">
            <a:normAutofit/>
          </a:bodyPr>
          <a:lstStyle/>
          <a:p>
            <a:r>
              <a:rPr lang="hr-HR" sz="3200" b="1" dirty="0"/>
              <a:t>Andrija Štampar (1888.-1958.)</a:t>
            </a:r>
          </a:p>
          <a:p>
            <a:pPr lvl="1"/>
            <a:r>
              <a:rPr lang="hr-HR" dirty="0"/>
              <a:t>Svjetski priznati stručnjak u području socijalne medicine</a:t>
            </a:r>
          </a:p>
          <a:p>
            <a:pPr lvl="1"/>
            <a:r>
              <a:rPr lang="hr-HR" dirty="0"/>
              <a:t>Radio na educiranju pučanstva u području higijene</a:t>
            </a:r>
          </a:p>
          <a:p>
            <a:pPr lvl="1"/>
            <a:r>
              <a:rPr lang="hr-HR" dirty="0"/>
              <a:t>Pozvan kao savjetnik u području javnog zdravstva u niz država</a:t>
            </a:r>
          </a:p>
          <a:p>
            <a:pPr lvl="1"/>
            <a:r>
              <a:rPr lang="hr-HR" dirty="0"/>
              <a:t>Osnovao Školu narodnog zdravlja</a:t>
            </a:r>
          </a:p>
          <a:p>
            <a:pPr lvl="1"/>
            <a:r>
              <a:rPr lang="hr-HR" b="1" dirty="0"/>
              <a:t>Sudjelovao u osnivanju Svjetske zdravstvene organizacije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89673"/>
            <a:ext cx="5181600" cy="3823242"/>
          </a:xfrm>
        </p:spPr>
      </p:pic>
    </p:spTree>
    <p:extLst>
      <p:ext uri="{BB962C8B-B14F-4D97-AF65-F5344CB8AC3E}">
        <p14:creationId xmlns:p14="http://schemas.microsoft.com/office/powerpoint/2010/main" val="59375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5400" b="1" dirty="0" smtClean="0">
                <a:solidFill>
                  <a:schemeClr val="bg1"/>
                </a:solidFill>
                <a:latin typeface="+mn-lt"/>
              </a:rPr>
              <a:t>Preporuke</a:t>
            </a:r>
            <a:endParaRPr lang="en-GB" sz="5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t">
            <a:normAutofit fontScale="92500"/>
          </a:bodyPr>
          <a:lstStyle/>
          <a:p>
            <a:r>
              <a:rPr lang="hr-HR" dirty="0" smtClean="0"/>
              <a:t>Kritičko razmišljanje</a:t>
            </a:r>
          </a:p>
          <a:p>
            <a:r>
              <a:rPr lang="hr-HR" dirty="0" smtClean="0"/>
              <a:t>Zastanite </a:t>
            </a:r>
            <a:r>
              <a:rPr lang="hr-HR" dirty="0"/>
              <a:t>i razmislite prije nego što reagirate na bilo koju informaciju koju vidite na internetu i društvenim </a:t>
            </a:r>
            <a:r>
              <a:rPr lang="hr-HR" dirty="0" smtClean="0"/>
              <a:t>mrežama</a:t>
            </a:r>
          </a:p>
          <a:p>
            <a:r>
              <a:rPr lang="hr-HR" dirty="0" smtClean="0"/>
              <a:t>Obratite </a:t>
            </a:r>
            <a:r>
              <a:rPr lang="hr-HR" dirty="0"/>
              <a:t>pažnju na izvore i ne dijelite ništa iz neprovjerenih </a:t>
            </a:r>
            <a:r>
              <a:rPr lang="hr-HR" dirty="0" smtClean="0"/>
              <a:t>izvora</a:t>
            </a:r>
          </a:p>
          <a:p>
            <a:r>
              <a:rPr lang="hr-HR" dirty="0" smtClean="0"/>
              <a:t>Imajte </a:t>
            </a:r>
            <a:r>
              <a:rPr lang="hr-HR" dirty="0"/>
              <a:t>na umu da i vaši prijatelji, u koje imate povjerenja, možda prenose neprovjerene informacije.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hr-HR" dirty="0" smtClean="0"/>
              <a:t>Koristite servise za provjeru informacija</a:t>
            </a:r>
          </a:p>
          <a:p>
            <a:pPr lvl="1"/>
            <a:r>
              <a:rPr lang="hr-HR" dirty="0">
                <a:hlinkClick r:id="rId3"/>
              </a:rPr>
              <a:t>https://faktograf.hr</a:t>
            </a:r>
            <a:r>
              <a:rPr lang="hr-HR" dirty="0" smtClean="0">
                <a:hlinkClick r:id="rId3"/>
              </a:rPr>
              <a:t>/</a:t>
            </a:r>
            <a:endParaRPr lang="hr-HR" dirty="0" smtClean="0"/>
          </a:p>
          <a:p>
            <a:r>
              <a:rPr lang="hr-HR" dirty="0" err="1" smtClean="0"/>
              <a:t>P</a:t>
            </a:r>
            <a:r>
              <a:rPr lang="en-GB" dirty="0" err="1" smtClean="0"/>
              <a:t>ratiti</a:t>
            </a:r>
            <a:r>
              <a:rPr lang="en-GB" dirty="0" smtClean="0"/>
              <a:t> </a:t>
            </a:r>
            <a:r>
              <a:rPr lang="en-GB" dirty="0" err="1"/>
              <a:t>medije</a:t>
            </a:r>
            <a:r>
              <a:rPr lang="en-GB" dirty="0"/>
              <a:t> </a:t>
            </a:r>
            <a:r>
              <a:rPr lang="en-GB" dirty="0" err="1"/>
              <a:t>koji</a:t>
            </a:r>
            <a:r>
              <a:rPr lang="en-GB" dirty="0"/>
              <a:t> </a:t>
            </a:r>
            <a:r>
              <a:rPr lang="en-GB" dirty="0" err="1"/>
              <a:t>prenose</a:t>
            </a:r>
            <a:r>
              <a:rPr lang="en-GB" dirty="0"/>
              <a:t> </a:t>
            </a:r>
            <a:r>
              <a:rPr lang="en-GB" dirty="0" err="1" smtClean="0"/>
              <a:t>službene</a:t>
            </a:r>
            <a:r>
              <a:rPr lang="hr-HR" dirty="0" smtClean="0"/>
              <a:t> i provjerene</a:t>
            </a:r>
            <a:r>
              <a:rPr lang="en-GB" dirty="0" smtClean="0"/>
              <a:t> </a:t>
            </a:r>
            <a:r>
              <a:rPr lang="en-GB" dirty="0" err="1"/>
              <a:t>informacije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839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bg1"/>
                </a:solidFill>
                <a:latin typeface="+mn-lt"/>
              </a:rPr>
              <a:t>Kako se zaštiti?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92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 smtClean="0">
                <a:solidFill>
                  <a:schemeClr val="bg1"/>
                </a:solidFill>
                <a:latin typeface="+mn-lt"/>
              </a:rPr>
              <a:t>Kako se zaštiti od virusa?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434" y="1925819"/>
            <a:ext cx="3070931" cy="4219303"/>
          </a:xfrm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838200" y="1925818"/>
            <a:ext cx="5181600" cy="4116207"/>
          </a:xfrm>
        </p:spPr>
        <p:txBody>
          <a:bodyPr/>
          <a:lstStyle/>
          <a:p>
            <a:r>
              <a:rPr lang="hr-HR" dirty="0" smtClean="0"/>
              <a:t>Čestim pranjem ruku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480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57"/>
          <a:stretch/>
        </p:blipFill>
        <p:spPr>
          <a:xfrm>
            <a:off x="6267430" y="1458000"/>
            <a:ext cx="5924570" cy="540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 smtClean="0">
                <a:solidFill>
                  <a:schemeClr val="bg1"/>
                </a:solidFill>
                <a:latin typeface="+mn-lt"/>
              </a:rPr>
              <a:t>Kako se zaštiti od virusa?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Pravilnom higijenom kihanja i kašljanja</a:t>
            </a:r>
          </a:p>
          <a:p>
            <a:pPr lvl="1"/>
            <a:r>
              <a:rPr lang="hr-HR" dirty="0" smtClean="0"/>
              <a:t>Kihanje/kašljanje „u lakat”</a:t>
            </a:r>
          </a:p>
          <a:p>
            <a:pPr lvl="1"/>
            <a:r>
              <a:rPr lang="hr-HR" dirty="0" smtClean="0"/>
              <a:t>Kihanje/kašljanje u maramicu</a:t>
            </a:r>
          </a:p>
          <a:p>
            <a:pPr lvl="2"/>
            <a:r>
              <a:rPr lang="hr-HR" dirty="0" smtClean="0"/>
              <a:t>Maramicu odmah odbaciti u smeće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554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 smtClean="0">
                <a:solidFill>
                  <a:schemeClr val="bg1"/>
                </a:solidFill>
                <a:latin typeface="+mn-lt"/>
              </a:rPr>
              <a:t>Kako se zaštiti od virusa?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237" y="1828799"/>
            <a:ext cx="5181600" cy="3886200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838200" y="1828799"/>
            <a:ext cx="5181600" cy="4005163"/>
          </a:xfrm>
        </p:spPr>
        <p:txBody>
          <a:bodyPr/>
          <a:lstStyle/>
          <a:p>
            <a:r>
              <a:rPr lang="hr-HR" dirty="0" smtClean="0"/>
              <a:t>Izbjegavanje bliskog kontakta s osobama koje imaju povišenu temperaturu ili kašlju</a:t>
            </a:r>
          </a:p>
          <a:p>
            <a:r>
              <a:rPr lang="hr-HR" dirty="0" smtClean="0"/>
              <a:t>Održavanje razmaka u kontaktu s drugim ljudima (min. 2 m)</a:t>
            </a:r>
          </a:p>
          <a:p>
            <a:pPr lvl="1"/>
            <a:r>
              <a:rPr lang="hr-HR" b="1" dirty="0" smtClean="0"/>
              <a:t>Na slici: </a:t>
            </a:r>
            <a:r>
              <a:rPr lang="hr-HR" dirty="0" smtClean="0"/>
              <a:t>građani i građane u jednom talijanskog gradu u redu pred bankomatom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392936" y="5708287"/>
            <a:ext cx="51756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b="1" dirty="0" smtClean="0"/>
              <a:t>Fotograf: </a:t>
            </a:r>
            <a:r>
              <a:rPr lang="en-GB" sz="1200" b="1" dirty="0" smtClean="0"/>
              <a:t>ALBERTO </a:t>
            </a:r>
            <a:r>
              <a:rPr lang="en-GB" sz="1200" b="1" dirty="0"/>
              <a:t>PIZZOLI</a:t>
            </a:r>
          </a:p>
        </p:txBody>
      </p:sp>
    </p:spTree>
    <p:extLst>
      <p:ext uri="{BB962C8B-B14F-4D97-AF65-F5344CB8AC3E}">
        <p14:creationId xmlns:p14="http://schemas.microsoft.com/office/powerpoint/2010/main" val="372941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4000" b="1" dirty="0" smtClean="0">
                <a:solidFill>
                  <a:schemeClr val="bg1"/>
                </a:solidFill>
                <a:latin typeface="+mn-lt"/>
              </a:rPr>
              <a:t>Kako i gdje </a:t>
            </a:r>
            <a:r>
              <a:rPr lang="hr-HR" sz="4000" b="1" dirty="0" smtClean="0">
                <a:solidFill>
                  <a:schemeClr val="bg1"/>
                </a:solidFill>
                <a:latin typeface="+mn-lt"/>
              </a:rPr>
              <a:t>se informirati o koronavirusu</a:t>
            </a:r>
            <a:endParaRPr lang="en-GB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33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 smtClean="0">
                <a:solidFill>
                  <a:schemeClr val="bg1"/>
                </a:solidFill>
                <a:latin typeface="+mn-lt"/>
              </a:rPr>
              <a:t>Kako se zaštiti od virusa?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Izbjegavajte rukovanje</a:t>
            </a:r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5706418" y="1825625"/>
            <a:ext cx="6013559" cy="3983616"/>
            <a:chOff x="5797858" y="1506029"/>
            <a:chExt cx="6013559" cy="398361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7859" y="1506029"/>
              <a:ext cx="2690120" cy="201759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7858" y="3725645"/>
              <a:ext cx="2709348" cy="1764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00" r="31963"/>
            <a:stretch/>
          </p:blipFill>
          <p:spPr>
            <a:xfrm>
              <a:off x="8593584" y="1506029"/>
              <a:ext cx="3217833" cy="39836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912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 smtClean="0">
                <a:solidFill>
                  <a:schemeClr val="bg1"/>
                </a:solidFill>
                <a:latin typeface="+mn-lt"/>
              </a:rPr>
              <a:t>Informirajte se!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37471" y="2778807"/>
            <a:ext cx="8335329" cy="823912"/>
          </a:xfrm>
          <a:solidFill>
            <a:schemeClr val="accent6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hr-HR" sz="6000" dirty="0" smtClean="0">
                <a:solidFill>
                  <a:schemeClr val="bg1"/>
                </a:solidFill>
              </a:rPr>
              <a:t>www.koronavirus.hr</a:t>
            </a:r>
            <a:endParaRPr lang="en-GB" sz="6000" dirty="0">
              <a:solidFill>
                <a:schemeClr val="bg1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410" y="2574233"/>
            <a:ext cx="1233061" cy="1233061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2637471" y="4278881"/>
            <a:ext cx="8335329" cy="823912"/>
          </a:xfrm>
          <a:solidFill>
            <a:schemeClr val="accent6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hr-HR" sz="6000" dirty="0" smtClean="0">
                <a:solidFill>
                  <a:schemeClr val="bg1"/>
                </a:solidFill>
              </a:rPr>
              <a:t>113</a:t>
            </a:r>
            <a:endParaRPr lang="en-GB" sz="4800" dirty="0">
              <a:solidFill>
                <a:schemeClr val="bg1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528" y="4118837"/>
            <a:ext cx="1140823" cy="1144001"/>
          </a:xfrm>
        </p:spPr>
      </p:pic>
    </p:spTree>
    <p:extLst>
      <p:ext uri="{BB962C8B-B14F-4D97-AF65-F5344CB8AC3E}">
        <p14:creationId xmlns:p14="http://schemas.microsoft.com/office/powerpoint/2010/main" val="236973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411" y="4135017"/>
            <a:ext cx="3526531" cy="108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279" y="3955017"/>
            <a:ext cx="1624060" cy="144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59" y="2433117"/>
            <a:ext cx="4000500" cy="7143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839" y="1819126"/>
            <a:ext cx="1065667" cy="132836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91449" y="3263687"/>
            <a:ext cx="4528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 smtClean="0">
                <a:solidFill>
                  <a:srgbClr val="7030A0"/>
                </a:solidFill>
              </a:rPr>
              <a:t>www.hzjz.hr</a:t>
            </a:r>
            <a:endParaRPr lang="en-GB" sz="3200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90499" y="3263687"/>
            <a:ext cx="4528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solidFill>
                  <a:srgbClr val="7030A0"/>
                </a:solidFill>
              </a:rPr>
              <a:t>civilna-zastita.gov.hr</a:t>
            </a:r>
            <a:endParaRPr lang="en-GB" sz="3200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64824" y="5661377"/>
            <a:ext cx="4528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solidFill>
                  <a:srgbClr val="7030A0"/>
                </a:solidFill>
              </a:rPr>
              <a:t>www.ecdc.europa.eu</a:t>
            </a:r>
            <a:endParaRPr lang="en-GB" sz="3200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90498" y="5661377"/>
            <a:ext cx="4528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solidFill>
                  <a:srgbClr val="7030A0"/>
                </a:solidFill>
              </a:rPr>
              <a:t>www.who.int</a:t>
            </a:r>
            <a:endParaRPr lang="en-GB" sz="3200" dirty="0">
              <a:solidFill>
                <a:srgbClr val="7030A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1"/>
            <a:ext cx="12192000" cy="169068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3600" b="1" smtClean="0">
                <a:solidFill>
                  <a:schemeClr val="bg1"/>
                </a:solidFill>
                <a:latin typeface="+mn-lt"/>
              </a:rPr>
              <a:t>Informirajte se!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878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 smtClean="0">
                <a:solidFill>
                  <a:schemeClr val="bg1"/>
                </a:solidFill>
                <a:latin typeface="+mn-lt"/>
              </a:rPr>
              <a:t>Uvod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hr-HR" dirty="0" smtClean="0"/>
              <a:t>Znate li što je to </a:t>
            </a:r>
            <a:r>
              <a:rPr lang="hr-HR" b="1" dirty="0" smtClean="0"/>
              <a:t>INFODEMIJA?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85310"/>
            <a:ext cx="5181600" cy="3431968"/>
          </a:xfrm>
        </p:spPr>
      </p:pic>
    </p:spTree>
    <p:extLst>
      <p:ext uri="{BB962C8B-B14F-4D97-AF65-F5344CB8AC3E}">
        <p14:creationId xmlns:p14="http://schemas.microsoft.com/office/powerpoint/2010/main" val="275293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 smtClean="0">
                <a:solidFill>
                  <a:schemeClr val="bg1"/>
                </a:solidFill>
                <a:latin typeface="+mn-lt"/>
              </a:rPr>
              <a:t>Uvod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hr-HR" sz="3600" b="1" dirty="0" smtClean="0"/>
              <a:t>Infodemija</a:t>
            </a:r>
          </a:p>
          <a:p>
            <a:pPr marL="0" indent="0">
              <a:buNone/>
            </a:pPr>
            <a:r>
              <a:rPr lang="hr-HR" i="1" dirty="0" smtClean="0"/>
              <a:t>pretjerana količina </a:t>
            </a:r>
            <a:r>
              <a:rPr lang="hr-HR" i="1" dirty="0"/>
              <a:t>informacija </a:t>
            </a:r>
            <a:r>
              <a:rPr lang="hr-HR" i="1" dirty="0" smtClean="0"/>
              <a:t>vezana za određeni problem što otežava rješavanje problema</a:t>
            </a:r>
          </a:p>
          <a:p>
            <a:pPr marL="0" indent="0">
              <a:buNone/>
            </a:pPr>
            <a:r>
              <a:rPr lang="hr-HR" sz="1800" dirty="0" smtClean="0"/>
              <a:t>Izraz je predložila Svjetska </a:t>
            </a:r>
            <a:r>
              <a:rPr lang="hr-HR" sz="1800" dirty="0"/>
              <a:t>zdravstvena </a:t>
            </a:r>
            <a:r>
              <a:rPr lang="hr-HR" sz="1800" dirty="0" smtClean="0"/>
              <a:t>organizacija u veljači 2020. kako bi označila prekomjernu količinu (lažnih) vijesti o pandemiji COVID-19.</a:t>
            </a:r>
          </a:p>
          <a:p>
            <a:pPr marL="0" indent="0">
              <a:buNone/>
            </a:pPr>
            <a:endParaRPr lang="hr-HR" sz="1800" dirty="0"/>
          </a:p>
          <a:p>
            <a:pPr marL="0" indent="0">
              <a:buNone/>
            </a:pPr>
            <a:r>
              <a:rPr lang="hr-HR" sz="1200" dirty="0" smtClean="0"/>
              <a:t>Izvor: </a:t>
            </a:r>
            <a:r>
              <a:rPr lang="hr-HR" sz="1200" dirty="0">
                <a:hlinkClick r:id="rId3"/>
              </a:rPr>
              <a:t>https://www.collinsdictionary.com/submission/7826/Infodemic</a:t>
            </a:r>
            <a:endParaRPr lang="hr-HR" sz="1200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498383"/>
            <a:ext cx="5181600" cy="3005822"/>
          </a:xfrm>
        </p:spPr>
      </p:pic>
    </p:spTree>
    <p:extLst>
      <p:ext uri="{BB962C8B-B14F-4D97-AF65-F5344CB8AC3E}">
        <p14:creationId xmlns:p14="http://schemas.microsoft.com/office/powerpoint/2010/main" val="38688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 smtClean="0">
                <a:solidFill>
                  <a:schemeClr val="bg1"/>
                </a:solidFill>
                <a:latin typeface="+mn-lt"/>
              </a:rPr>
              <a:t>Što mislite o ovoj izjavi? Koja je poruka?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GB" dirty="0"/>
              <a:t>“We’re not just fighting an epidemic; we’re fighting an </a:t>
            </a:r>
            <a:r>
              <a:rPr lang="en-GB" dirty="0" err="1" smtClean="0"/>
              <a:t>infodemic</a:t>
            </a:r>
            <a:r>
              <a:rPr lang="hr-HR" dirty="0" smtClean="0"/>
              <a:t>.</a:t>
            </a:r>
            <a:r>
              <a:rPr lang="en-GB" dirty="0" smtClean="0"/>
              <a:t>”</a:t>
            </a:r>
            <a:endParaRPr lang="hr-HR" dirty="0" smtClean="0"/>
          </a:p>
          <a:p>
            <a:pPr marL="0" indent="0" algn="r">
              <a:buNone/>
            </a:pPr>
            <a:r>
              <a:rPr lang="hr-HR" sz="2000" b="1" dirty="0"/>
              <a:t>Tedros Adhanom </a:t>
            </a:r>
            <a:r>
              <a:rPr lang="hr-HR" sz="2000" b="1" dirty="0" smtClean="0"/>
              <a:t>Ghebreyesus</a:t>
            </a:r>
          </a:p>
          <a:p>
            <a:pPr marL="0" indent="0" algn="r">
              <a:buNone/>
            </a:pPr>
            <a:r>
              <a:rPr lang="hr-HR" sz="2000" dirty="0" smtClean="0"/>
              <a:t>Glavni direktor Svjetske zdravstvene organizacije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52504"/>
            <a:ext cx="5181600" cy="3497580"/>
          </a:xfrm>
        </p:spPr>
      </p:pic>
    </p:spTree>
    <p:extLst>
      <p:ext uri="{BB962C8B-B14F-4D97-AF65-F5344CB8AC3E}">
        <p14:creationId xmlns:p14="http://schemas.microsoft.com/office/powerpoint/2010/main" val="292197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 smtClean="0">
                <a:solidFill>
                  <a:schemeClr val="bg1"/>
                </a:solidFill>
                <a:latin typeface="+mn-lt"/>
              </a:rPr>
              <a:t>Koje su posljedice lažnih vijesti u vrijeme krize?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Lažne vijesti za cilj imaju prije svega financijsku korist</a:t>
            </a:r>
          </a:p>
          <a:p>
            <a:pPr lvl="1"/>
            <a:r>
              <a:rPr lang="hr-HR" dirty="0" smtClean="0"/>
              <a:t>Klik </a:t>
            </a:r>
            <a:r>
              <a:rPr lang="hr-HR" smtClean="0"/>
              <a:t>na objavu </a:t>
            </a:r>
            <a:r>
              <a:rPr lang="hr-HR" dirty="0" smtClean="0">
                <a:latin typeface="Carlito" panose="020F0502020204030204" pitchFamily="34" charset="0"/>
                <a:cs typeface="Carlito" panose="020F0502020204030204" pitchFamily="34" charset="0"/>
              </a:rPr>
              <a:t>→ zarada</a:t>
            </a:r>
            <a:endParaRPr lang="hr-HR" dirty="0" smtClean="0"/>
          </a:p>
          <a:p>
            <a:r>
              <a:rPr lang="hr-HR" dirty="0" smtClean="0"/>
              <a:t>Širenje straha i panike</a:t>
            </a:r>
          </a:p>
          <a:p>
            <a:pPr lvl="1"/>
            <a:r>
              <a:rPr lang="hr-HR" dirty="0" smtClean="0"/>
              <a:t>Strah je ljudski</a:t>
            </a:r>
          </a:p>
          <a:p>
            <a:pPr lvl="1"/>
            <a:r>
              <a:rPr lang="hr-HR" dirty="0" smtClean="0"/>
              <a:t>Panika onemogućava daljnje djelovanje, inhibira</a:t>
            </a:r>
            <a:endParaRPr lang="hr-HR" dirty="0"/>
          </a:p>
          <a:p>
            <a:r>
              <a:rPr lang="hr-HR" dirty="0" smtClean="0"/>
              <a:t>Širenje rasističkih ideja, zastrašivanje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730" y="1825625"/>
            <a:ext cx="4344539" cy="4351338"/>
          </a:xfrm>
        </p:spPr>
      </p:pic>
    </p:spTree>
    <p:extLst>
      <p:ext uri="{BB962C8B-B14F-4D97-AF65-F5344CB8AC3E}">
        <p14:creationId xmlns:p14="http://schemas.microsoft.com/office/powerpoint/2010/main" val="344444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 smtClean="0">
                <a:solidFill>
                  <a:schemeClr val="bg1"/>
                </a:solidFill>
                <a:latin typeface="+mn-lt"/>
              </a:rPr>
              <a:t>U vrijeme krize važno je biti informiran/a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r>
              <a:rPr lang="hr-HR" dirty="0" smtClean="0"/>
              <a:t>Relevantni izvori</a:t>
            </a:r>
          </a:p>
          <a:p>
            <a:r>
              <a:rPr lang="hr-HR" dirty="0" smtClean="0"/>
              <a:t>Provjereni izvori</a:t>
            </a:r>
          </a:p>
          <a:p>
            <a:r>
              <a:rPr lang="hr-HR" dirty="0" smtClean="0"/>
              <a:t>Vjerodostojni izvori</a:t>
            </a:r>
          </a:p>
          <a:p>
            <a:r>
              <a:rPr lang="hr-HR" dirty="0" smtClean="0"/>
              <a:t>Kvalitetni izvori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06638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bg1"/>
                </a:solidFill>
                <a:latin typeface="+mn-lt"/>
              </a:rPr>
              <a:t>Informacije o koronavirusu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5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5400" b="1" dirty="0" smtClean="0">
                <a:solidFill>
                  <a:schemeClr val="bg1"/>
                </a:solidFill>
                <a:latin typeface="+mn-lt"/>
              </a:rPr>
              <a:t>www.koronavirus.hr</a:t>
            </a:r>
            <a:endParaRPr lang="en-GB" sz="5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r>
              <a:rPr lang="hr-HR" sz="2400" dirty="0" smtClean="0"/>
              <a:t>Službena mrežna stranica Vlade o koronavirusu</a:t>
            </a:r>
          </a:p>
          <a:p>
            <a:r>
              <a:rPr lang="hr-HR" sz="2400" dirty="0" smtClean="0"/>
              <a:t>Sadrži sve relevantne podatke, preporuke i smjernice</a:t>
            </a:r>
          </a:p>
          <a:p>
            <a:r>
              <a:rPr lang="hr-HR" sz="2400" dirty="0" smtClean="0"/>
              <a:t>Svakodnevno se ažurira</a:t>
            </a:r>
          </a:p>
          <a:p>
            <a:r>
              <a:rPr lang="hr-HR" sz="2400" dirty="0" smtClean="0"/>
              <a:t>Postoje i profili na društvenim mrežama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096294"/>
            <a:ext cx="3810000" cy="3810000"/>
          </a:xfrm>
        </p:spPr>
      </p:pic>
    </p:spTree>
    <p:extLst>
      <p:ext uri="{BB962C8B-B14F-4D97-AF65-F5344CB8AC3E}">
        <p14:creationId xmlns:p14="http://schemas.microsoft.com/office/powerpoint/2010/main" val="379769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505</TotalTime>
  <Words>673</Words>
  <Application>Microsoft Office PowerPoint</Application>
  <PresentationFormat>Widescreen</PresentationFormat>
  <Paragraphs>120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Carlito</vt:lpstr>
      <vt:lpstr>Office Theme</vt:lpstr>
      <vt:lpstr>PowerPoint Presentation</vt:lpstr>
      <vt:lpstr>Kako i gdje se informirati o koronavirusu</vt:lpstr>
      <vt:lpstr>Uvod</vt:lpstr>
      <vt:lpstr>Uvod</vt:lpstr>
      <vt:lpstr>Što mislite o ovoj izjavi? Koja je poruka?</vt:lpstr>
      <vt:lpstr>Koje su posljedice lažnih vijesti u vrijeme krize?</vt:lpstr>
      <vt:lpstr>U vrijeme krize važno je biti informiran/a</vt:lpstr>
      <vt:lpstr>Informacije o koronavirusu</vt:lpstr>
      <vt:lpstr>www.koronavirus.hr</vt:lpstr>
      <vt:lpstr>https://civilna-zastita.gov.hr/</vt:lpstr>
      <vt:lpstr>https://www.hzjz.hr/</vt:lpstr>
      <vt:lpstr>https://www.ecdc.europa.eu/</vt:lpstr>
      <vt:lpstr>https://www.who.int/</vt:lpstr>
      <vt:lpstr>Dodatak…</vt:lpstr>
      <vt:lpstr>Preporuke</vt:lpstr>
      <vt:lpstr>Kako se zaštiti?</vt:lpstr>
      <vt:lpstr>Kako se zaštiti od virusa?</vt:lpstr>
      <vt:lpstr>Kako se zaštiti od virusa?</vt:lpstr>
      <vt:lpstr>Kako se zaštiti od virusa?</vt:lpstr>
      <vt:lpstr>Kako se zaštiti od virusa?</vt:lpstr>
      <vt:lpstr>Informirajte se!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Koronavirus</dc:title>
  <dc:creator>Mario FSO</dc:creator>
  <cp:lastModifiedBy>Mario FSO</cp:lastModifiedBy>
  <cp:revision>33</cp:revision>
  <dcterms:created xsi:type="dcterms:W3CDTF">2020-03-12T20:11:13Z</dcterms:created>
  <dcterms:modified xsi:type="dcterms:W3CDTF">2020-03-19T18:44:28Z</dcterms:modified>
</cp:coreProperties>
</file>