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</p:sldMasterIdLst>
  <p:notesMasterIdLst>
    <p:notesMasterId r:id="rId40"/>
  </p:notesMasterIdLst>
  <p:handoutMasterIdLst>
    <p:handoutMasterId r:id="rId41"/>
  </p:handoutMasterIdLst>
  <p:sldIdLst>
    <p:sldId id="259" r:id="rId2"/>
    <p:sldId id="260" r:id="rId3"/>
    <p:sldId id="291" r:id="rId4"/>
    <p:sldId id="282" r:id="rId5"/>
    <p:sldId id="283" r:id="rId6"/>
    <p:sldId id="263" r:id="rId7"/>
    <p:sldId id="366" r:id="rId8"/>
    <p:sldId id="264" r:id="rId9"/>
    <p:sldId id="265" r:id="rId10"/>
    <p:sldId id="367" r:id="rId11"/>
    <p:sldId id="267" r:id="rId12"/>
    <p:sldId id="269" r:id="rId13"/>
    <p:sldId id="271" r:id="rId14"/>
    <p:sldId id="321" r:id="rId15"/>
    <p:sldId id="348" r:id="rId16"/>
    <p:sldId id="326" r:id="rId17"/>
    <p:sldId id="365" r:id="rId18"/>
    <p:sldId id="349" r:id="rId19"/>
    <p:sldId id="328" r:id="rId20"/>
    <p:sldId id="334" r:id="rId21"/>
    <p:sldId id="358" r:id="rId22"/>
    <p:sldId id="360" r:id="rId23"/>
    <p:sldId id="362" r:id="rId24"/>
    <p:sldId id="351" r:id="rId25"/>
    <p:sldId id="353" r:id="rId26"/>
    <p:sldId id="293" r:id="rId27"/>
    <p:sldId id="295" r:id="rId28"/>
    <p:sldId id="297" r:id="rId29"/>
    <p:sldId id="337" r:id="rId30"/>
    <p:sldId id="303" r:id="rId31"/>
    <p:sldId id="329" r:id="rId32"/>
    <p:sldId id="311" r:id="rId33"/>
    <p:sldId id="313" r:id="rId34"/>
    <p:sldId id="319" r:id="rId35"/>
    <p:sldId id="330" r:id="rId36"/>
    <p:sldId id="368" r:id="rId37"/>
    <p:sldId id="323" r:id="rId38"/>
    <p:sldId id="347" r:id="rId39"/>
  </p:sldIdLst>
  <p:sldSz cx="9144000" cy="6858000" type="screen4x3"/>
  <p:notesSz cx="6797675" cy="9926638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068" autoAdjust="0"/>
  </p:normalViewPr>
  <p:slideViewPr>
    <p:cSldViewPr>
      <p:cViewPr>
        <p:scale>
          <a:sx n="89" d="100"/>
          <a:sy n="89" d="100"/>
        </p:scale>
        <p:origin x="-103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A4DB9-F796-4FA7-AF3B-F4DF8E26F86E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5BCB1-5319-4091-96C0-999329A217A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922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66AF5-B27E-4250-B730-F7ADCC970C05}" type="datetimeFigureOut">
              <a:rPr lang="hr-HR" smtClean="0"/>
              <a:pPr/>
              <a:t>1.6.2020.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1840C-3FA7-4BC9-A3B8-338A7F4BF9F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78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B1B7043-FAA6-44DD-AFBB-2BEA7C92F7E6}" type="slidenum">
              <a:rPr lang="hr-HR" altLang="sr-Latn-RS">
                <a:latin typeface="Arial" charset="0"/>
              </a:rPr>
              <a:pPr>
                <a:spcBef>
                  <a:spcPct val="0"/>
                </a:spcBef>
              </a:pPr>
              <a:t>29</a:t>
            </a:fld>
            <a:endParaRPr lang="hr-HR" altLang="sr-Latn-R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840C-3FA7-4BC9-A3B8-338A7F4BF9FA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80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125538"/>
            <a:ext cx="8001000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916113"/>
            <a:ext cx="8001000" cy="3844925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4DAD-D53A-4E71-A751-371C38F8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BBF2E1-B900-4F0A-9EA7-5226CCF77D97}" type="datetimeFigureOut">
              <a:rPr lang="sr-Latn-CS" smtClean="0"/>
              <a:pPr/>
              <a:t>1.6.2020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28670"/>
            <a:ext cx="7643192" cy="4071966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+mn-lt"/>
              </a:rPr>
              <a:t>UPIS U </a:t>
            </a:r>
            <a:r>
              <a:rPr lang="hr-HR" sz="4000" b="1" dirty="0">
                <a:latin typeface="+mn-lt"/>
              </a:rPr>
              <a:t>1</a:t>
            </a:r>
            <a:r>
              <a:rPr lang="hr-HR" sz="4000" b="1" dirty="0" smtClean="0">
                <a:latin typeface="+mn-lt"/>
              </a:rPr>
              <a:t>. RAZRED SREDNJE ŠKOLE U ŠKOLSKOJ GODINI 2020./2021.</a:t>
            </a:r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endParaRPr lang="hr-HR" b="1" dirty="0">
              <a:latin typeface="+mn-lt"/>
            </a:endParaRPr>
          </a:p>
        </p:txBody>
      </p:sp>
      <p:pic>
        <p:nvPicPr>
          <p:cNvPr id="3" name="Picture 2" descr="C:\Users\Skola\Pictures\upis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23" y="3356992"/>
            <a:ext cx="4054109" cy="321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04656"/>
          </a:xfrm>
        </p:spPr>
      </p:pic>
    </p:spTree>
    <p:extLst>
      <p:ext uri="{BB962C8B-B14F-4D97-AF65-F5344CB8AC3E}">
        <p14:creationId xmlns:p14="http://schemas.microsoft.com/office/powerpoint/2010/main" val="14916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43192" cy="1152128"/>
          </a:xfrm>
        </p:spPr>
        <p:txBody>
          <a:bodyPr/>
          <a:lstStyle/>
          <a:p>
            <a:r>
              <a:rPr lang="hr-HR" sz="2400" dirty="0" smtClean="0"/>
              <a:t>Izrada rang – lista</a:t>
            </a:r>
            <a:br>
              <a:rPr lang="hr-HR" sz="2400" dirty="0" smtClean="0"/>
            </a:br>
            <a:r>
              <a:rPr lang="hr-HR" sz="2400" dirty="0" smtClean="0"/>
              <a:t>Ivan Horvat – lista prioriteta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992888" cy="452396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65514"/>
              </p:ext>
            </p:extLst>
          </p:nvPr>
        </p:nvGraphicFramePr>
        <p:xfrm>
          <a:off x="827584" y="1888629"/>
          <a:ext cx="7920880" cy="3694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624"/>
                <a:gridCol w="6700256"/>
              </a:tblGrid>
              <a:tr h="726797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Prioritet</a:t>
                      </a:r>
                      <a:endParaRPr lang="hr-HR" sz="2000" dirty="0"/>
                    </a:p>
                  </a:txBody>
                  <a:tcPr marL="71435" marR="71435" marT="42858" marB="428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/>
                        <a:t>Škola i program</a:t>
                      </a:r>
                      <a:endParaRPr lang="hr-HR" sz="2000" dirty="0"/>
                    </a:p>
                  </a:txBody>
                  <a:tcPr marL="71435" marR="71435" marT="42858" marB="42858" anchor="ctr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1.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I. gimnazija,</a:t>
                      </a:r>
                      <a:r>
                        <a:rPr lang="hr-HR" sz="2300" baseline="0" dirty="0" smtClean="0"/>
                        <a:t> opća gimnazija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2.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II. gimnazija, opća gimnazija</a:t>
                      </a:r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3.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III.</a:t>
                      </a:r>
                      <a:r>
                        <a:rPr lang="hr-HR" sz="2300" baseline="0" dirty="0" smtClean="0"/>
                        <a:t> gimnazija, </a:t>
                      </a:r>
                      <a:r>
                        <a:rPr lang="hr-HR" sz="2300" dirty="0" smtClean="0"/>
                        <a:t>opća gimnazija</a:t>
                      </a:r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4.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I. gimnazija,</a:t>
                      </a:r>
                      <a:r>
                        <a:rPr lang="hr-HR" sz="2300" baseline="0" dirty="0" smtClean="0"/>
                        <a:t> prirodoslovno-matematička gimnazija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5.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II. gimnazija,</a:t>
                      </a:r>
                      <a:r>
                        <a:rPr lang="hr-HR" sz="2300" baseline="0" dirty="0" smtClean="0"/>
                        <a:t> prirodoslovno-matematička gimnazija</a:t>
                      </a:r>
                      <a:endParaRPr lang="hr-HR" sz="2300" dirty="0" smtClean="0"/>
                    </a:p>
                  </a:txBody>
                  <a:tcPr marL="71435" marR="71435" marT="42858" marB="42858"/>
                </a:tc>
              </a:tr>
              <a:tr h="402990">
                <a:tc>
                  <a:txBody>
                    <a:bodyPr/>
                    <a:lstStyle/>
                    <a:p>
                      <a:r>
                        <a:rPr lang="hr-HR" sz="2300" dirty="0" smtClean="0"/>
                        <a:t>6.</a:t>
                      </a:r>
                      <a:endParaRPr lang="hr-HR" sz="2300" dirty="0"/>
                    </a:p>
                  </a:txBody>
                  <a:tcPr marL="71435" marR="71435" marT="42858" marB="4285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300" dirty="0" smtClean="0"/>
                        <a:t>III.</a:t>
                      </a:r>
                      <a:r>
                        <a:rPr lang="hr-HR" sz="2300" baseline="0" dirty="0" smtClean="0"/>
                        <a:t> gimnazija</a:t>
                      </a:r>
                      <a:r>
                        <a:rPr lang="hr-HR" sz="2300" dirty="0" smtClean="0"/>
                        <a:t>,</a:t>
                      </a:r>
                      <a:r>
                        <a:rPr lang="hr-HR" sz="2300" baseline="0" dirty="0" smtClean="0"/>
                        <a:t> prirodoslovno-matematička gimnazija</a:t>
                      </a:r>
                      <a:endParaRPr lang="hr-HR" sz="2300" dirty="0" smtClean="0"/>
                    </a:p>
                  </a:txBody>
                  <a:tcPr marL="71435" marR="71435" marT="42858" marB="4285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3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188640"/>
            <a:ext cx="7730889" cy="68029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600" dirty="0" smtClean="0">
                <a:cs typeface="+mj-cs"/>
                <a:sym typeface="Trebuchet MS" pitchFamily="1" charset="0"/>
              </a:rPr>
              <a:t>Plasmani po školama i programima</a:t>
            </a:r>
            <a:endParaRPr lang="hr-HR" sz="3600" dirty="0">
              <a:cs typeface="+mj-cs"/>
              <a:sym typeface="Trebuchet M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BE68B-5E1F-43C9-A878-D3C12ED051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51355"/>
              </p:ext>
            </p:extLst>
          </p:nvPr>
        </p:nvGraphicFramePr>
        <p:xfrm>
          <a:off x="3064536" y="1821656"/>
          <a:ext cx="2623024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57,30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8095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57,15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109.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56,5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10926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56,43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21955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23844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51,12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12122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79849"/>
              </p:ext>
            </p:extLst>
          </p:nvPr>
        </p:nvGraphicFramePr>
        <p:xfrm>
          <a:off x="5967846" y="1821656"/>
          <a:ext cx="2623025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6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105.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26374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57,63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2546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56,26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107.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55,7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55,49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33221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12345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8756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51,00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22354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50,62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91988"/>
              </p:ext>
            </p:extLst>
          </p:nvPr>
        </p:nvGraphicFramePr>
        <p:xfrm>
          <a:off x="162467" y="1821656"/>
          <a:ext cx="2623024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12324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56,61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68.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54,5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7896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54,30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31567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54,20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50,00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2341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49,00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48,69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10123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47,33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sp>
        <p:nvSpPr>
          <p:cNvPr id="52402" name="TextBox 11"/>
          <p:cNvSpPr txBox="1">
            <a:spLocks noChangeArrowheads="1"/>
          </p:cNvSpPr>
          <p:nvPr/>
        </p:nvSpPr>
        <p:spPr bwMode="auto">
          <a:xfrm>
            <a:off x="179512" y="1199556"/>
            <a:ext cx="2311398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3" name="TextBox 12"/>
          <p:cNvSpPr txBox="1">
            <a:spLocks noChangeArrowheads="1"/>
          </p:cNvSpPr>
          <p:nvPr/>
        </p:nvSpPr>
        <p:spPr bwMode="auto">
          <a:xfrm>
            <a:off x="3131840" y="1218903"/>
            <a:ext cx="2396357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5" name="TextBox 15"/>
          <p:cNvSpPr txBox="1">
            <a:spLocks noChangeArrowheads="1"/>
          </p:cNvSpPr>
          <p:nvPr/>
        </p:nvSpPr>
        <p:spPr bwMode="auto">
          <a:xfrm>
            <a:off x="8702489" y="3562946"/>
            <a:ext cx="463135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b="1" dirty="0"/>
              <a:t>…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40152" y="1198962"/>
            <a:ext cx="2481316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03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77" y="404664"/>
            <a:ext cx="8484212" cy="7942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600" dirty="0" smtClean="0">
                <a:cs typeface="+mj-cs"/>
                <a:sym typeface="Trebuchet MS" pitchFamily="1" charset="0"/>
              </a:rPr>
              <a:t>Plasmani po školama i programima</a:t>
            </a:r>
            <a:endParaRPr lang="hr-HR" sz="3600" dirty="0">
              <a:cs typeface="+mj-cs"/>
              <a:sym typeface="Trebuchet MS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BE68B-5E1F-43C9-A878-D3C12ED051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04474"/>
              </p:ext>
            </p:extLst>
          </p:nvPr>
        </p:nvGraphicFramePr>
        <p:xfrm>
          <a:off x="3064536" y="1821656"/>
          <a:ext cx="2623024" cy="48229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2088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57,30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8095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57,15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10926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56,43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21955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111.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149.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23844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51,12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150.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12122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69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151.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2345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50,88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63508"/>
              </p:ext>
            </p:extLst>
          </p:nvPr>
        </p:nvGraphicFramePr>
        <p:xfrm>
          <a:off x="5967846" y="1821656"/>
          <a:ext cx="2623025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6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105.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26374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57,63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2546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56,26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55,49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108.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33221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55,18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3456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55,05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mpd="sng">
                      <a:noFill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199.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12345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51,05</a:t>
                      </a:r>
                      <a:endParaRPr lang="hr-HR" sz="1700" dirty="0"/>
                    </a:p>
                  </a:txBody>
                  <a:tcPr marL="71435" marR="71435" marT="42865" marB="4286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200.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8756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51,00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22354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50,62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51993"/>
              </p:ext>
            </p:extLst>
          </p:nvPr>
        </p:nvGraphicFramePr>
        <p:xfrm>
          <a:off x="162467" y="1821656"/>
          <a:ext cx="2623024" cy="47761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7135"/>
                <a:gridCol w="1004563"/>
                <a:gridCol w="781326"/>
              </a:tblGrid>
              <a:tr h="600081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Plasman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err="1" smtClean="0"/>
                        <a:t>Br.prijave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Bodova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66.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12324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56,61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67.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2356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55,00</a:t>
                      </a:r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68.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1024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b="1" i="1" dirty="0" smtClean="0"/>
                        <a:t>54,5</a:t>
                      </a:r>
                      <a:endParaRPr lang="hr-HR" sz="1700" b="1" i="1" dirty="0"/>
                    </a:p>
                  </a:txBody>
                  <a:tcPr marL="71435" marR="71435" marT="42865" marB="42865">
                    <a:solidFill>
                      <a:srgbClr val="92D050"/>
                    </a:solidFill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69.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7896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54,30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70.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31567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54,20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71.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236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50,00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100.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2341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49,00</a:t>
                      </a:r>
                      <a:endParaRPr lang="hr-HR" sz="1700" dirty="0"/>
                    </a:p>
                  </a:txBody>
                  <a:tcPr marL="71435" marR="71435" marT="42865" marB="4286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101.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26356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48,69</a:t>
                      </a:r>
                      <a:endParaRPr lang="hr-HR" sz="1700" dirty="0"/>
                    </a:p>
                  </a:txBody>
                  <a:tcPr marL="71435" marR="71435" marT="42865" marB="4286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102.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10123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47,33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  <a:tr h="347685"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  <a:tc>
                  <a:txBody>
                    <a:bodyPr/>
                    <a:lstStyle/>
                    <a:p>
                      <a:r>
                        <a:rPr lang="hr-HR" sz="1700" dirty="0" smtClean="0"/>
                        <a:t>…</a:t>
                      </a:r>
                      <a:endParaRPr lang="hr-HR" sz="1700" dirty="0"/>
                    </a:p>
                  </a:txBody>
                  <a:tcPr marL="71435" marR="71435" marT="42865" marB="42865"/>
                </a:tc>
              </a:tr>
            </a:tbl>
          </a:graphicData>
        </a:graphic>
      </p:graphicFrame>
      <p:sp>
        <p:nvSpPr>
          <p:cNvPr id="52402" name="TextBox 11"/>
          <p:cNvSpPr txBox="1">
            <a:spLocks noChangeArrowheads="1"/>
          </p:cNvSpPr>
          <p:nvPr/>
        </p:nvSpPr>
        <p:spPr bwMode="auto">
          <a:xfrm>
            <a:off x="179512" y="1199556"/>
            <a:ext cx="2311398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3" name="TextBox 12"/>
          <p:cNvSpPr txBox="1">
            <a:spLocks noChangeArrowheads="1"/>
          </p:cNvSpPr>
          <p:nvPr/>
        </p:nvSpPr>
        <p:spPr bwMode="auto">
          <a:xfrm>
            <a:off x="3131840" y="1218903"/>
            <a:ext cx="2396357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2405" name="TextBox 15"/>
          <p:cNvSpPr txBox="1">
            <a:spLocks noChangeArrowheads="1"/>
          </p:cNvSpPr>
          <p:nvPr/>
        </p:nvSpPr>
        <p:spPr bwMode="auto">
          <a:xfrm>
            <a:off x="8702489" y="3562946"/>
            <a:ext cx="463135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b="1" dirty="0" smtClean="0"/>
              <a:t>…</a:t>
            </a:r>
            <a:endParaRPr lang="hr-HR" b="1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40152" y="1198962"/>
            <a:ext cx="2481316" cy="4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928" tIns="38464" rIns="76928" bIns="38464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/>
            <a:r>
              <a:rPr lang="hr-HR" dirty="0" err="1" smtClean="0"/>
              <a:t>III.gimnazija</a:t>
            </a:r>
            <a:r>
              <a:rPr lang="hr-HR" dirty="0" smtClean="0"/>
              <a:t>, </a:t>
            </a:r>
            <a:r>
              <a:rPr lang="hr-HR" dirty="0" err="1" smtClean="0"/>
              <a:t>o.g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" name="Down Arrow 4"/>
          <p:cNvSpPr/>
          <p:nvPr/>
        </p:nvSpPr>
        <p:spPr>
          <a:xfrm flipV="1">
            <a:off x="3563888" y="3598020"/>
            <a:ext cx="576064" cy="2999332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Down Arrow 12"/>
          <p:cNvSpPr/>
          <p:nvPr/>
        </p:nvSpPr>
        <p:spPr>
          <a:xfrm flipV="1">
            <a:off x="6444208" y="3598020"/>
            <a:ext cx="576064" cy="2999332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32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-4275856"/>
            <a:ext cx="7560840" cy="1015312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hr-H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-</a:t>
            </a:r>
            <a: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Listu prioriteta treba pažljivo pripremiti tako da se 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na vrh liste </a:t>
            </a:r>
            <a: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postavi obrazovni program koji se 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najviše želi upisati</a:t>
            </a:r>
            <a: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 a zatim i ostali, željenim redoslijedom</a:t>
            </a:r>
            <a:b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/>
            </a:r>
            <a:b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- važno je da kandidati provjere jesu li im svi obrazovni programi na listi prioriteta </a:t>
            </a:r>
            <a:r>
              <a:rPr lang="hr-H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poredani prema njihovim željama i mogućnostima</a:t>
            </a:r>
            <a: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jer nakon zaključavanja odabira programa odnosno škola, nikakve izmjene više neće biti moguće.</a:t>
            </a:r>
            <a:b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/>
            </a:r>
            <a:b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- važno je također da se na listi prioriteta nalaze samo obrazovni programi koje kandidat doista namjerava upisati</a:t>
            </a:r>
            <a:br>
              <a:rPr lang="hr-H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1200" dirty="0" smtClean="0">
                <a:solidFill>
                  <a:srgbClr val="FF0000"/>
                </a:solidFill>
                <a:effectLst/>
              </a:rPr>
              <a:t/>
            </a:r>
            <a:br>
              <a:rPr lang="hr-HR" sz="1200" dirty="0" smtClean="0">
                <a:solidFill>
                  <a:srgbClr val="FF0000"/>
                </a:solidFill>
                <a:effectLst/>
              </a:rPr>
            </a:br>
            <a:r>
              <a:rPr lang="hr-HR" sz="2200" b="1" dirty="0" smtClean="0">
                <a:solidFill>
                  <a:srgbClr val="FF0000"/>
                </a:solidFill>
                <a:effectLst/>
              </a:rPr>
              <a:t>Kontinuirano praćenje bodovnog stanja!</a:t>
            </a:r>
            <a:r>
              <a:rPr lang="hr-H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Brošura</a:t>
            </a:r>
            <a:r>
              <a:rPr lang="hr-HR" sz="2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: </a:t>
            </a:r>
            <a:r>
              <a:rPr lang="hr-H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hr-H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„Prijave i upisi u srednje škole za školsku godinu 2020./2021. </a:t>
            </a:r>
            <a:br>
              <a:rPr lang="hr-H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– Idemo u srednju”!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endParaRPr lang="hr-HR" sz="2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1" y="-1035496"/>
            <a:ext cx="9144000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7" y="116633"/>
            <a:ext cx="7532067" cy="720079"/>
          </a:xfrm>
        </p:spPr>
        <p:txBody>
          <a:bodyPr>
            <a:noAutofit/>
          </a:bodyPr>
          <a:lstStyle/>
          <a:p>
            <a:pPr algn="ctr"/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000" dirty="0" smtClean="0">
                <a:solidFill>
                  <a:srgbClr val="FF0000"/>
                </a:solidFill>
                <a:effectLst/>
              </a:rPr>
              <a:t>LJETNI </a:t>
            </a:r>
            <a:r>
              <a:rPr lang="hr-HR" sz="2000" dirty="0">
                <a:solidFill>
                  <a:srgbClr val="FF0000"/>
                </a:solidFill>
                <a:effectLst/>
              </a:rPr>
              <a:t>UPISNI ROK</a:t>
            </a:r>
            <a:endParaRPr lang="hr-HR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Rezervirano mjesto tablice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87638987"/>
              </p:ext>
            </p:extLst>
          </p:nvPr>
        </p:nvGraphicFramePr>
        <p:xfrm>
          <a:off x="611560" y="1052736"/>
          <a:ext cx="7848872" cy="457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977"/>
                <a:gridCol w="1997895"/>
              </a:tblGrid>
              <a:tr h="434597">
                <a:tc>
                  <a:txBody>
                    <a:bodyPr/>
                    <a:lstStyle/>
                    <a:p>
                      <a:pPr algn="l"/>
                      <a:r>
                        <a:rPr lang="hr-HR" sz="1200" dirty="0" smtClean="0"/>
                        <a:t>Opis postupaka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Datum</a:t>
                      </a:r>
                      <a:endParaRPr lang="hr-HR" sz="1200" dirty="0"/>
                    </a:p>
                  </a:txBody>
                  <a:tcPr/>
                </a:tc>
              </a:tr>
              <a:tr h="375334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Početak prijava kandidata u sustav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1.6.2020.</a:t>
                      </a:r>
                      <a:endParaRPr lang="hr-HR" sz="1300" b="1" dirty="0"/>
                    </a:p>
                  </a:txBody>
                  <a:tcPr/>
                </a:tc>
              </a:tr>
              <a:tr h="632141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Kandidati koji se upisuju</a:t>
                      </a:r>
                      <a:r>
                        <a:rPr lang="hr-HR" sz="1300" baseline="0" dirty="0" smtClean="0"/>
                        <a:t> u razredne odjele za sportaše iskazuju interes za upis u </a:t>
                      </a:r>
                      <a:r>
                        <a:rPr lang="hr-HR" sz="1300" baseline="0" dirty="0" err="1" smtClean="0"/>
                        <a:t>NISpuSŠ</a:t>
                      </a:r>
                      <a:r>
                        <a:rPr lang="hr-HR" sz="1300" baseline="0" dirty="0" smtClean="0"/>
                        <a:t>-u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1.6.-8.6-2020.</a:t>
                      </a:r>
                      <a:endParaRPr lang="hr-HR" sz="1300" b="1" dirty="0"/>
                    </a:p>
                  </a:txBody>
                  <a:tcPr/>
                </a:tc>
              </a:tr>
              <a:tr h="375334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Početak</a:t>
                      </a:r>
                      <a:r>
                        <a:rPr lang="hr-HR" sz="1300" baseline="0" dirty="0" smtClean="0"/>
                        <a:t> prijava obrazovnih programa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8.7.2020.</a:t>
                      </a:r>
                      <a:r>
                        <a:rPr lang="hr-HR" sz="1300" b="1" baseline="0" dirty="0" smtClean="0"/>
                        <a:t> </a:t>
                      </a:r>
                      <a:endParaRPr lang="hr-HR" sz="1300" b="1" dirty="0"/>
                    </a:p>
                  </a:txBody>
                  <a:tcPr/>
                </a:tc>
              </a:tr>
              <a:tr h="375334">
                <a:tc>
                  <a:txBody>
                    <a:bodyPr/>
                    <a:lstStyle/>
                    <a:p>
                      <a:r>
                        <a:rPr kumimoji="0" lang="hr-HR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Završetak prijave obrazovnih programa koji</a:t>
                      </a:r>
                      <a:r>
                        <a:rPr kumimoji="0" lang="hr-HR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zahtijevaju dodatne provjere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12.7.2020.</a:t>
                      </a:r>
                    </a:p>
                    <a:p>
                      <a:endParaRPr lang="hr-HR" sz="1300" b="1" dirty="0"/>
                    </a:p>
                  </a:txBody>
                  <a:tcPr/>
                </a:tc>
              </a:tr>
              <a:tr h="375334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Provođenje dodatnih ispita i provjera te unos rezultata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13.7.-16.7.2020.</a:t>
                      </a:r>
                      <a:endParaRPr lang="hr-HR" sz="1300" b="1" dirty="0"/>
                    </a:p>
                  </a:txBody>
                  <a:tcPr/>
                </a:tc>
              </a:tr>
              <a:tr h="632141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Rok za dostavu dokumentacije redovitih učenika</a:t>
                      </a:r>
                      <a:r>
                        <a:rPr lang="hr-HR" sz="1300" baseline="0" dirty="0" smtClean="0"/>
                        <a:t> (stručno mišljenje HZZ-a i ostali dokumenti kojima se ostvaruju dodatna prava za upis)</a:t>
                      </a:r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13.7.2020.</a:t>
                      </a:r>
                      <a:endParaRPr lang="hr-HR" sz="1300" b="1" dirty="0"/>
                    </a:p>
                  </a:txBody>
                  <a:tcPr/>
                </a:tc>
              </a:tr>
              <a:tr h="888948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Unos prigovora na unesene osobne podatke, ocjene, natjecanja, rezultate dodatnih provjera i podatke na temelju kojih se ostvaruju dodatna prava za upis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20.7.2020.</a:t>
                      </a:r>
                      <a:endParaRPr lang="hr-HR" sz="1300" b="1" dirty="0"/>
                    </a:p>
                  </a:txBody>
                  <a:tcPr/>
                </a:tc>
              </a:tr>
              <a:tr h="375334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Brisanje s lista kandidata koji nisu zadovoljili preduvjete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21.7.2020.</a:t>
                      </a:r>
                      <a:endParaRPr lang="hr-HR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4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4675" y="332657"/>
            <a:ext cx="8001000" cy="432048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LJETNI UPISNI ROK</a:t>
            </a:r>
            <a:endParaRPr lang="hr-HR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Rezervirano mjesto tablice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51738897"/>
              </p:ext>
            </p:extLst>
          </p:nvPr>
        </p:nvGraphicFramePr>
        <p:xfrm>
          <a:off x="546100" y="1124745"/>
          <a:ext cx="7848872" cy="423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977"/>
                <a:gridCol w="1997895"/>
              </a:tblGrid>
              <a:tr h="432047">
                <a:tc>
                  <a:txBody>
                    <a:bodyPr/>
                    <a:lstStyle/>
                    <a:p>
                      <a:pPr algn="l"/>
                      <a:r>
                        <a:rPr lang="hr-HR" sz="1200" dirty="0" smtClean="0"/>
                        <a:t>Opis postupaka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Datum</a:t>
                      </a:r>
                      <a:endParaRPr lang="hr-HR" sz="1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Završetak</a:t>
                      </a:r>
                      <a:r>
                        <a:rPr lang="hr-HR" sz="1300" baseline="0" dirty="0" smtClean="0"/>
                        <a:t> prijava</a:t>
                      </a:r>
                      <a:r>
                        <a:rPr lang="hr-HR" sz="1300" dirty="0" smtClean="0"/>
                        <a:t> obrazovnih programa</a:t>
                      </a:r>
                    </a:p>
                    <a:p>
                      <a:r>
                        <a:rPr lang="hr-HR" sz="1300" dirty="0" smtClean="0"/>
                        <a:t>Početak ispisa prijavnica</a:t>
                      </a:r>
                    </a:p>
                    <a:p>
                      <a:pPr algn="l"/>
                      <a:endParaRPr lang="hr-H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1" dirty="0" smtClean="0"/>
                        <a:t>22.7.2020.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Krajnji rok za zaprimanje potpisanih prijavnica</a:t>
                      </a:r>
                    </a:p>
                    <a:p>
                      <a:r>
                        <a:rPr lang="hr-HR" sz="1300" dirty="0" smtClean="0"/>
                        <a:t>Brisanje s lista kandidata koji nisu zadovoljili preduvjete ili dostavili prijavnice</a:t>
                      </a:r>
                    </a:p>
                    <a:p>
                      <a:pPr algn="l"/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b="1" dirty="0" smtClean="0"/>
                        <a:t>24.7.2020.</a:t>
                      </a:r>
                    </a:p>
                    <a:p>
                      <a:endParaRPr lang="hr-HR" sz="1200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Objava konačnih ljestvica poretka</a:t>
                      </a:r>
                      <a:endParaRPr lang="hr-H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25.7.2020.</a:t>
                      </a:r>
                      <a:endParaRPr lang="hr-HR" sz="1300" b="1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Dostava dokumenata koji su uvjet za upis u određeni program obrazovanja</a:t>
                      </a:r>
                      <a:r>
                        <a:rPr lang="hr-HR" sz="1300" baseline="0" dirty="0" smtClean="0"/>
                        <a:t> (potvrde školske medicine, liječnička svjedodžba medicine rada, ugovor o naukovanju učenika i ostalih dokumenata kojima su ostvarena  dodatna prava za upis) u </a:t>
                      </a:r>
                      <a:r>
                        <a:rPr lang="hr-HR" sz="1300" dirty="0" smtClean="0"/>
                        <a:t>srednju</a:t>
                      </a:r>
                      <a:r>
                        <a:rPr lang="hr-HR" sz="1300" baseline="0" dirty="0" smtClean="0"/>
                        <a:t> školu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300" dirty="0" smtClean="0"/>
                        <a:t>Dostava potpisanog obrasca o upisu u 1.razred srednje škole (upisnice) u srednju školu u koju se učenik upisao</a:t>
                      </a:r>
                      <a:endParaRPr lang="hr-HR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27.- 31.</a:t>
                      </a:r>
                      <a:r>
                        <a:rPr lang="hr-HR" sz="1300" b="1" baseline="0" dirty="0" smtClean="0"/>
                        <a:t> 7.2020.</a:t>
                      </a:r>
                      <a:endParaRPr lang="hr-HR" sz="1300" b="1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r>
                        <a:rPr lang="hr-HR" sz="1300" dirty="0" smtClean="0"/>
                        <a:t>Objava</a:t>
                      </a:r>
                      <a:r>
                        <a:rPr lang="hr-HR" sz="1300" baseline="0" dirty="0" smtClean="0"/>
                        <a:t> slobodnih mjesta za jesenski rok</a:t>
                      </a:r>
                    </a:p>
                    <a:p>
                      <a:r>
                        <a:rPr lang="hr-HR" sz="1300" baseline="0" dirty="0" smtClean="0"/>
                        <a:t>Službena objava slobodnih mjesta za jesenski upisni rok</a:t>
                      </a:r>
                      <a:endParaRPr lang="hr-HR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300" b="1" dirty="0" smtClean="0"/>
                        <a:t>2.8.2020.</a:t>
                      </a:r>
                    </a:p>
                    <a:p>
                      <a:r>
                        <a:rPr lang="hr-HR" sz="1300" b="1" dirty="0" smtClean="0"/>
                        <a:t>12.8.2020.</a:t>
                      </a:r>
                      <a:endParaRPr lang="hr-HR" sz="13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zervirano mjesto tablice 2"/>
          <p:cNvSpPr txBox="1">
            <a:spLocks/>
          </p:cNvSpPr>
          <p:nvPr/>
        </p:nvSpPr>
        <p:spPr>
          <a:xfrm>
            <a:off x="539552" y="1916832"/>
            <a:ext cx="8001000" cy="3844925"/>
          </a:xfrm>
          <a:prstGeom prst="rect">
            <a:avLst/>
          </a:prstGeom>
        </p:spPr>
      </p:sp>
      <p:sp>
        <p:nvSpPr>
          <p:cNvPr id="6" name="Rezervirano mjesto tablice 2"/>
          <p:cNvSpPr txBox="1">
            <a:spLocks/>
          </p:cNvSpPr>
          <p:nvPr/>
        </p:nvSpPr>
        <p:spPr>
          <a:xfrm>
            <a:off x="545952" y="1916831"/>
            <a:ext cx="8001000" cy="3844925"/>
          </a:xfrm>
          <a:prstGeom prst="rect">
            <a:avLst/>
          </a:prstGeom>
        </p:spPr>
      </p:sp>
      <p:sp>
        <p:nvSpPr>
          <p:cNvPr id="7" name="Rezervirano mjesto tablice 2"/>
          <p:cNvSpPr txBox="1">
            <a:spLocks/>
          </p:cNvSpPr>
          <p:nvPr/>
        </p:nvSpPr>
        <p:spPr>
          <a:xfrm>
            <a:off x="545952" y="1916830"/>
            <a:ext cx="8001000" cy="38449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5111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05273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prijavnicu 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 dužni potpisati i učenik i roditelj/skrbnik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akon objave konačne ljestvice poretka – 25.7.2020. u sustavu će biti moguće isprintati upisnice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upisnicu ispisuju učenici odnosno roditelji sami i potpisanu nose u srednju školu koju učenik upisuje, na dan koji odredi sama srednja škola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7" y="116633"/>
            <a:ext cx="7532067" cy="720079"/>
          </a:xfrm>
        </p:spPr>
        <p:txBody>
          <a:bodyPr>
            <a:noAutofit/>
          </a:bodyPr>
          <a:lstStyle/>
          <a:p>
            <a:pPr algn="ctr"/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1800" dirty="0" smtClean="0">
                <a:solidFill>
                  <a:srgbClr val="FF0000"/>
                </a:solidFill>
                <a:effectLst/>
              </a:rPr>
              <a:t>JESENSKI </a:t>
            </a:r>
            <a:r>
              <a:rPr lang="hr-HR" sz="1800" dirty="0">
                <a:solidFill>
                  <a:srgbClr val="FF0000"/>
                </a:solidFill>
                <a:effectLst/>
              </a:rPr>
              <a:t>UPISNI ROK</a:t>
            </a:r>
            <a:endParaRPr lang="hr-HR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Rezervirano mjesto tablice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96841280"/>
              </p:ext>
            </p:extLst>
          </p:nvPr>
        </p:nvGraphicFramePr>
        <p:xfrm>
          <a:off x="1115616" y="838782"/>
          <a:ext cx="7920880" cy="599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328"/>
                <a:gridCol w="1961552"/>
              </a:tblGrid>
              <a:tr h="357046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Opis postupaka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Datum</a:t>
                      </a:r>
                      <a:endParaRPr lang="hr-HR" dirty="0"/>
                    </a:p>
                  </a:txBody>
                  <a:tcPr/>
                </a:tc>
              </a:tr>
              <a:tr h="29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Početak prijava u sustav i </a:t>
                      </a:r>
                      <a:r>
                        <a:rPr lang="hr-HR" sz="1400" baseline="0" dirty="0" smtClean="0"/>
                        <a:t>prijava obrazovnih programa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21.8.2020</a:t>
                      </a:r>
                      <a:endParaRPr lang="hr-HR" sz="1400" b="1" dirty="0"/>
                    </a:p>
                  </a:txBody>
                  <a:tcPr/>
                </a:tc>
              </a:tr>
              <a:tr h="551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Dostava dokumentacije</a:t>
                      </a:r>
                      <a:r>
                        <a:rPr lang="hr-HR" sz="1400" baseline="0" dirty="0" smtClean="0"/>
                        <a:t> redovitih učenika (stručno mišljenje HZZ-a i ostali dokumenti kojima se ostvaruju dodatna prava za upis)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21.8.2020.</a:t>
                      </a:r>
                      <a:endParaRPr lang="hr-HR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Završetak prijave obrazovnih programa koji</a:t>
                      </a:r>
                      <a:r>
                        <a:rPr kumimoji="0" lang="hr-H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zahtijevaju dodatne provjere</a:t>
                      </a:r>
                      <a:endParaRPr lang="hr-H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24.8.2020.</a:t>
                      </a:r>
                      <a:endParaRPr lang="hr-HR" sz="1400" b="1" dirty="0"/>
                    </a:p>
                  </a:txBody>
                  <a:tcPr/>
                </a:tc>
              </a:tr>
              <a:tr h="297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Provođenje dodatnih ispita i provjera te unos rezultata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25.8.2020.</a:t>
                      </a:r>
                      <a:endParaRPr lang="hr-HR" sz="1400" b="1" dirty="0"/>
                    </a:p>
                  </a:txBody>
                  <a:tcPr/>
                </a:tc>
              </a:tr>
              <a:tr h="92236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Unos prigovora na unesene osobne podatke, ocjene, natjecanja, rezultate dodatnih provjera i podatke na temelju kojih se ostvaruju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dirty="0" smtClean="0"/>
                        <a:t>dodatna prava za upis</a:t>
                      </a:r>
                    </a:p>
                    <a:p>
                      <a:r>
                        <a:rPr lang="hr-HR" sz="1400" dirty="0" smtClean="0"/>
                        <a:t>Završetak unosa rezultata s popravnih ispita</a:t>
                      </a:r>
                    </a:p>
                    <a:p>
                      <a:r>
                        <a:rPr lang="hr-HR" sz="1400" dirty="0" smtClean="0"/>
                        <a:t>Brisanje s liste kandidata koji nisu zadovoljili preduvjete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27.8.2020.</a:t>
                      </a:r>
                      <a:endParaRPr lang="hr-HR" sz="1400" b="1" dirty="0"/>
                    </a:p>
                  </a:txBody>
                  <a:tcPr/>
                </a:tc>
              </a:tr>
              <a:tr h="505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Završetak prijava obrazovnih programa</a:t>
                      </a:r>
                    </a:p>
                    <a:p>
                      <a:r>
                        <a:rPr lang="hr-HR" sz="1400" dirty="0" smtClean="0"/>
                        <a:t>Početak ispisa prijavnica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28.8.2020.</a:t>
                      </a:r>
                      <a:endParaRPr lang="hr-HR" sz="1400" b="1" dirty="0"/>
                    </a:p>
                  </a:txBody>
                  <a:tcPr/>
                </a:tc>
              </a:tr>
              <a:tr h="505816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Krajnji rok za zaprimanje potpisanih prijavnica</a:t>
                      </a:r>
                    </a:p>
                    <a:p>
                      <a:r>
                        <a:rPr lang="hr-HR" sz="1400" dirty="0" smtClean="0"/>
                        <a:t>Brisanje s lista kandidata koji nisu zadovoljili preduvjete ili dostavili prijavnice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31.8.2020.</a:t>
                      </a:r>
                      <a:endParaRPr lang="hr-HR" sz="1400" b="1" dirty="0"/>
                    </a:p>
                  </a:txBody>
                  <a:tcPr/>
                </a:tc>
              </a:tr>
              <a:tr h="297539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Objava konačnih ljestvica poretka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1.9.2020.</a:t>
                      </a:r>
                      <a:endParaRPr lang="hr-HR" sz="1400" b="1" dirty="0"/>
                    </a:p>
                  </a:txBody>
                  <a:tcPr/>
                </a:tc>
              </a:tr>
              <a:tr h="1391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Dostava dokumenata koji su uvjet za upis u određeni program obrazovanja</a:t>
                      </a:r>
                      <a:r>
                        <a:rPr lang="hr-HR" sz="1400" baseline="0" dirty="0" smtClean="0"/>
                        <a:t> (potvrde školske medicine, liječnička svjedodžba medicine rada, ugovor o naukovanju učenika i ostalih dokumenata kojima su ostvarena dodatna prava za upis) </a:t>
                      </a:r>
                      <a:r>
                        <a:rPr lang="hr-HR" sz="1400" dirty="0" smtClean="0"/>
                        <a:t>srednje</a:t>
                      </a:r>
                      <a:r>
                        <a:rPr lang="hr-HR" sz="1400" baseline="0" dirty="0" smtClean="0"/>
                        <a:t> škole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Dostava potpisanog obrasca o upisu u 1.razred srednje škole (upisnice) u srednju školu u koju se učenik upisao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2.9.2020.</a:t>
                      </a:r>
                      <a:endParaRPr lang="hr-H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3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43234" cy="2448272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latin typeface="+mn-lt"/>
              </a:rPr>
              <a:t/>
            </a:r>
            <a:br>
              <a:rPr lang="hr-HR" sz="3200" b="1" dirty="0" smtClean="0">
                <a:latin typeface="+mn-lt"/>
              </a:rPr>
            </a:br>
            <a:r>
              <a:rPr lang="hr-HR" sz="3200" b="1" dirty="0" smtClean="0">
                <a:latin typeface="+mn-lt"/>
              </a:rPr>
              <a:t/>
            </a:r>
            <a:br>
              <a:rPr lang="hr-HR" sz="3200" b="1" dirty="0" smtClean="0">
                <a:latin typeface="+mn-lt"/>
              </a:rPr>
            </a:br>
            <a:r>
              <a:rPr lang="hr-HR" sz="3200" b="1" dirty="0" smtClean="0">
                <a:latin typeface="+mn-lt"/>
              </a:rPr>
              <a:t/>
            </a:r>
            <a:br>
              <a:rPr lang="hr-HR" sz="3200" b="1" dirty="0" smtClean="0">
                <a:latin typeface="+mn-lt"/>
              </a:rPr>
            </a:br>
            <a:r>
              <a:rPr lang="hr-HR" sz="3200" b="1" dirty="0" smtClean="0">
                <a:latin typeface="+mn-lt"/>
              </a:rPr>
              <a:t>Nacionalni informacijski sustav prijava i upisa u srednje škole –NISPUSŠ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3200" b="1" dirty="0" smtClean="0">
                <a:solidFill>
                  <a:srgbClr val="FF0000"/>
                </a:solidFill>
                <a:latin typeface="+mn-lt"/>
                <a:hlinkClick r:id="rId2"/>
              </a:rPr>
              <a:t>www.upisi.hr</a:t>
            </a:r>
            <a:r>
              <a:rPr lang="hr-HR" sz="2800" dirty="0" smtClean="0">
                <a:solidFill>
                  <a:schemeClr val="tx1"/>
                </a:solidFill>
              </a:rPr>
              <a:t/>
            </a:r>
            <a:br>
              <a:rPr lang="hr-HR" sz="2800" dirty="0" smtClean="0">
                <a:solidFill>
                  <a:schemeClr val="tx1"/>
                </a:solidFill>
              </a:rPr>
            </a:b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04414" cy="4438846"/>
          </a:xfrm>
        </p:spPr>
        <p:txBody>
          <a:bodyPr>
            <a:normAutofit/>
          </a:bodyPr>
          <a:lstStyle/>
          <a:p>
            <a:pPr algn="ctr"/>
            <a:r>
              <a:rPr lang="hr-HR" sz="2000" dirty="0">
                <a:latin typeface="+mn-lt"/>
              </a:rPr>
              <a:t>Prednosti sustava – </a:t>
            </a:r>
            <a:r>
              <a:rPr lang="hr-HR" sz="2000" dirty="0" smtClean="0">
                <a:latin typeface="+mn-lt"/>
              </a:rPr>
              <a:t>učenicima </a:t>
            </a:r>
            <a:r>
              <a:rPr lang="hr-HR" sz="2000" dirty="0">
                <a:latin typeface="+mn-lt"/>
              </a:rPr>
              <a:t>i </a:t>
            </a:r>
            <a:r>
              <a:rPr lang="hr-HR" sz="2000" dirty="0" smtClean="0">
                <a:latin typeface="+mn-lt"/>
              </a:rPr>
              <a:t>roditeljima</a:t>
            </a:r>
          </a:p>
          <a:p>
            <a:pPr algn="ctr"/>
            <a:endParaRPr lang="hr-HR" sz="2000" dirty="0">
              <a:latin typeface="+mn-lt"/>
            </a:endParaRPr>
          </a:p>
          <a:p>
            <a:pPr marL="484632" indent="-457200" algn="ctr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+mn-lt"/>
              </a:rPr>
              <a:t>Nema </a:t>
            </a:r>
            <a:r>
              <a:rPr lang="hr-HR" sz="2000" dirty="0">
                <a:latin typeface="+mn-lt"/>
              </a:rPr>
              <a:t>troškova</a:t>
            </a:r>
          </a:p>
          <a:p>
            <a:pPr marL="484632" indent="-457200" algn="ctr">
              <a:buFont typeface="Arial" panose="020B0604020202020204" pitchFamily="34" charset="0"/>
              <a:buChar char="•"/>
            </a:pPr>
            <a:r>
              <a:rPr lang="hr-HR" sz="2000" dirty="0">
                <a:latin typeface="+mn-lt"/>
              </a:rPr>
              <a:t>Nema prikupljanja dokumenata</a:t>
            </a:r>
          </a:p>
          <a:p>
            <a:pPr marL="484632" indent="-457200" algn="ctr">
              <a:buFont typeface="Arial" panose="020B0604020202020204" pitchFamily="34" charset="0"/>
              <a:buChar char="•"/>
            </a:pPr>
            <a:r>
              <a:rPr lang="hr-HR" sz="2000" dirty="0">
                <a:latin typeface="+mn-lt"/>
              </a:rPr>
              <a:t>Nema putovanja</a:t>
            </a:r>
          </a:p>
          <a:p>
            <a:pPr marL="484632" indent="-457200" algn="ctr">
              <a:buFont typeface="Arial" panose="020B0604020202020204" pitchFamily="34" charset="0"/>
              <a:buChar char="•"/>
            </a:pPr>
            <a:r>
              <a:rPr lang="hr-HR" sz="2000" dirty="0">
                <a:latin typeface="+mn-lt"/>
              </a:rPr>
              <a:t>Više mogućnosti prijava i upisa - manje stresa za sve sudionike u postupku</a:t>
            </a:r>
          </a:p>
          <a:p>
            <a:pPr marL="484632" indent="-457200" algn="ctr">
              <a:buFont typeface="Arial" panose="020B0604020202020204" pitchFamily="34" charset="0"/>
              <a:buChar char="•"/>
            </a:pPr>
            <a:r>
              <a:rPr lang="hr-HR" sz="2000" dirty="0">
                <a:latin typeface="+mn-lt"/>
              </a:rPr>
              <a:t>Transparentnost postupka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320"/>
            <a:ext cx="8466144" cy="473885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2000" dirty="0" smtClean="0">
                <a:solidFill>
                  <a:srgbClr val="C00000"/>
                </a:solidFill>
                <a:effectLst/>
              </a:rPr>
              <a:t>NAKNADNI ROK ZA UPIS UČENIKA NAKON ISTEKA JESENSKOG ROKA</a:t>
            </a:r>
            <a:br>
              <a:rPr lang="hr-HR" sz="2000" dirty="0" smtClean="0">
                <a:solidFill>
                  <a:srgbClr val="C00000"/>
                </a:solidFill>
                <a:effectLst/>
              </a:rPr>
            </a:br>
            <a:r>
              <a:rPr lang="hr-HR" sz="2000" dirty="0">
                <a:solidFill>
                  <a:srgbClr val="C00000"/>
                </a:solidFill>
                <a:effectLst/>
              </a:rPr>
              <a:t/>
            </a:r>
            <a:br>
              <a:rPr lang="hr-HR" sz="2000" dirty="0">
                <a:solidFill>
                  <a:srgbClr val="C00000"/>
                </a:solidFill>
                <a:effectLst/>
              </a:rPr>
            </a:b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- objava slobodnih upisnih mjesta nakon jesenskog roka 3.9.2020. </a:t>
            </a:r>
            <a:b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/>
            </a:r>
            <a:b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- učenici se za upis u naknadnom roku školi mogu prijaviti od 4. do 21. rujna 2020. godine</a:t>
            </a:r>
            <a:b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/>
            </a:r>
            <a:b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/>
            </a:r>
            <a:b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- natječaj za upis učenika objavljuje se najkasnije do 30. lipnja 2020. godine na mrežnim stranicama i oglasnim pločama srednjih škol</a:t>
            </a:r>
            <a:r>
              <a:rPr lang="hr-HR" sz="2000" dirty="0" smtClean="0">
                <a:solidFill>
                  <a:schemeClr val="tx1"/>
                </a:solidFill>
                <a:effectLst/>
              </a:rPr>
              <a:t>a</a:t>
            </a:r>
            <a:endParaRPr lang="hr-HR" sz="2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07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764704"/>
            <a:ext cx="7715200" cy="53614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+mn-lt"/>
                <a:cs typeface="Times New Roman" pitchFamily="18" charset="0"/>
              </a:rPr>
              <a:t>Upis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kandidata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s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teškoćama</a:t>
            </a:r>
            <a:r>
              <a:rPr lang="hr-HR" sz="2800" b="1" dirty="0" smtClean="0">
                <a:latin typeface="+mn-lt"/>
                <a:cs typeface="Times New Roman" pitchFamily="18" charset="0"/>
              </a:rPr>
              <a:t> u razvoju</a:t>
            </a:r>
          </a:p>
          <a:p>
            <a:pPr algn="ctr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 err="1" smtClean="0">
                <a:latin typeface="+mn-lt"/>
                <a:cs typeface="Times New Roman" pitchFamily="18" charset="0"/>
              </a:rPr>
              <a:t>Kandidat</a:t>
            </a:r>
            <a:r>
              <a:rPr lang="hr-HR" sz="1900" b="1" dirty="0" smtClean="0">
                <a:latin typeface="+mn-lt"/>
                <a:cs typeface="Times New Roman" pitchFamily="18" charset="0"/>
              </a:rPr>
              <a:t>i</a:t>
            </a:r>
            <a:r>
              <a:rPr lang="en-US" sz="1900" b="1" dirty="0" smtClean="0">
                <a:latin typeface="+mn-lt"/>
                <a:cs typeface="Times New Roman" pitchFamily="18" charset="0"/>
              </a:rPr>
              <a:t> s </a:t>
            </a:r>
            <a:r>
              <a:rPr lang="en-US" sz="1900" b="1" dirty="0" err="1" smtClean="0">
                <a:latin typeface="+mn-lt"/>
                <a:cs typeface="Times New Roman" pitchFamily="18" charset="0"/>
              </a:rPr>
              <a:t>teškoćama</a:t>
            </a:r>
            <a:r>
              <a:rPr lang="en-US" sz="1900" b="1" dirty="0" smtClean="0">
                <a:latin typeface="+mn-lt"/>
                <a:cs typeface="Times New Roman" pitchFamily="18" charset="0"/>
              </a:rPr>
              <a:t> u </a:t>
            </a:r>
            <a:r>
              <a:rPr lang="en-US" sz="1900" b="1" dirty="0" err="1" smtClean="0">
                <a:latin typeface="+mn-lt"/>
                <a:cs typeface="Times New Roman" pitchFamily="18" charset="0"/>
              </a:rPr>
              <a:t>razvoju</a:t>
            </a:r>
            <a:r>
              <a:rPr lang="hr-HR" sz="1900" b="1" dirty="0" smtClean="0">
                <a:latin typeface="+mn-lt"/>
                <a:cs typeface="Times New Roman" pitchFamily="18" charset="0"/>
              </a:rPr>
              <a:t> </a:t>
            </a:r>
            <a:r>
              <a:rPr lang="hr-HR" sz="1900" dirty="0" smtClean="0">
                <a:latin typeface="+mn-lt"/>
                <a:cs typeface="Times New Roman" pitchFamily="18" charset="0"/>
              </a:rPr>
              <a:t>su kandidati koji su osnovnu školu završili prema rješenju Ureda državne uprave u županiji o primjerenom obliku školovanja</a:t>
            </a:r>
          </a:p>
          <a:p>
            <a:pPr marL="82296" indent="0">
              <a:lnSpc>
                <a:spcPct val="90000"/>
              </a:lnSpc>
              <a:buNone/>
            </a:pPr>
            <a:endParaRPr lang="hr-HR" sz="1900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hr-HR" sz="1900" dirty="0">
                <a:latin typeface="+mn-lt"/>
                <a:cs typeface="Times New Roman" pitchFamily="18" charset="0"/>
              </a:rPr>
              <a:t>Rangiraju se na </a:t>
            </a:r>
            <a:r>
              <a:rPr lang="hr-HR" sz="19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ZASEBNIM LJESTVICAMA PORETKA </a:t>
            </a:r>
            <a:r>
              <a:rPr lang="en-US" sz="1900" dirty="0">
                <a:latin typeface="+mn-lt"/>
                <a:cs typeface="Times New Roman" pitchFamily="18" charset="0"/>
              </a:rPr>
              <a:t>u </a:t>
            </a:r>
            <a:r>
              <a:rPr lang="en-US" sz="1900" dirty="0" err="1">
                <a:latin typeface="+mn-lt"/>
                <a:cs typeface="Times New Roman" pitchFamily="18" charset="0"/>
              </a:rPr>
              <a:t>programe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obrazovanja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za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koje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posjeduje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stručno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mišljenje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službe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za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profesionalno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usmjeravanje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Hrvatskoga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zavoda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za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zapošljavanje</a:t>
            </a:r>
            <a:r>
              <a:rPr lang="hr-HR" sz="1900" dirty="0">
                <a:latin typeface="+mn-lt"/>
                <a:cs typeface="Times New Roman" pitchFamily="18" charset="0"/>
              </a:rPr>
              <a:t> – sa svim kandidatima kojima su predložene jednake škole </a:t>
            </a:r>
            <a:r>
              <a:rPr lang="hr-HR" sz="1900" dirty="0">
                <a:latin typeface="+mn-lt"/>
                <a:cs typeface="Times New Roman" pitchFamily="18" charset="0"/>
                <a:sym typeface="Wingdings" panose="05000000000000000000" pitchFamily="2" charset="2"/>
              </a:rPr>
              <a:t> upisuje ih se onoliko koliko dotična škola ima kvotu za upis učenika s teškoćama</a:t>
            </a:r>
            <a:endParaRPr lang="hr-HR" sz="1900" dirty="0"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1900" dirty="0">
                <a:latin typeface="+mn-lt"/>
                <a:cs typeface="Times New Roman" pitchFamily="18" charset="0"/>
              </a:rPr>
              <a:t>moraju </a:t>
            </a:r>
            <a:r>
              <a:rPr lang="en-US" sz="1900" dirty="0" err="1">
                <a:latin typeface="+mn-lt"/>
                <a:cs typeface="Times New Roman" pitchFamily="18" charset="0"/>
              </a:rPr>
              <a:t>zadovolj</a:t>
            </a:r>
            <a:r>
              <a:rPr lang="hr-HR" sz="1900" dirty="0" err="1" smtClean="0">
                <a:latin typeface="+mn-lt"/>
                <a:cs typeface="Times New Roman" pitchFamily="18" charset="0"/>
              </a:rPr>
              <a:t>iti</a:t>
            </a:r>
            <a:r>
              <a:rPr lang="en-US" sz="1900" dirty="0" smtClean="0">
                <a:latin typeface="+mn-lt"/>
                <a:cs typeface="Times New Roman" pitchFamily="18" charset="0"/>
              </a:rPr>
              <a:t> </a:t>
            </a:r>
            <a:r>
              <a:rPr lang="en-US" sz="1900" u="sng" dirty="0" err="1">
                <a:latin typeface="+mn-lt"/>
                <a:cs typeface="Times New Roman" pitchFamily="18" charset="0"/>
              </a:rPr>
              <a:t>na</a:t>
            </a:r>
            <a:r>
              <a:rPr lang="en-US" sz="1900" u="sng" dirty="0">
                <a:latin typeface="+mn-lt"/>
                <a:cs typeface="Times New Roman" pitchFamily="18" charset="0"/>
              </a:rPr>
              <a:t> </a:t>
            </a:r>
            <a:r>
              <a:rPr lang="en-US" sz="1900" u="sng" dirty="0" err="1">
                <a:latin typeface="+mn-lt"/>
                <a:cs typeface="Times New Roman" pitchFamily="18" charset="0"/>
              </a:rPr>
              <a:t>ispitu</a:t>
            </a:r>
            <a:r>
              <a:rPr lang="en-US" sz="1900" u="sng" dirty="0">
                <a:latin typeface="+mn-lt"/>
                <a:cs typeface="Times New Roman" pitchFamily="18" charset="0"/>
              </a:rPr>
              <a:t> </a:t>
            </a:r>
            <a:r>
              <a:rPr lang="en-US" sz="1900" u="sng" dirty="0" err="1">
                <a:latin typeface="+mn-lt"/>
                <a:cs typeface="Times New Roman" pitchFamily="18" charset="0"/>
              </a:rPr>
              <a:t>sposobnosti</a:t>
            </a:r>
            <a:r>
              <a:rPr lang="en-US" sz="1900" u="sng" dirty="0">
                <a:latin typeface="+mn-lt"/>
                <a:cs typeface="Times New Roman" pitchFamily="18" charset="0"/>
              </a:rPr>
              <a:t> </a:t>
            </a:r>
            <a:r>
              <a:rPr lang="en-US" sz="1900" u="sng" dirty="0" err="1">
                <a:latin typeface="+mn-lt"/>
                <a:cs typeface="Times New Roman" pitchFamily="18" charset="0"/>
              </a:rPr>
              <a:t>i</a:t>
            </a:r>
            <a:r>
              <a:rPr lang="en-US" sz="1900" u="sng" dirty="0">
                <a:latin typeface="+mn-lt"/>
                <a:cs typeface="Times New Roman" pitchFamily="18" charset="0"/>
              </a:rPr>
              <a:t> </a:t>
            </a:r>
            <a:r>
              <a:rPr lang="en-US" sz="1900" u="sng" dirty="0" err="1">
                <a:latin typeface="+mn-lt"/>
                <a:cs typeface="Times New Roman" pitchFamily="18" charset="0"/>
              </a:rPr>
              <a:t>darovitosti</a:t>
            </a:r>
            <a:r>
              <a:rPr lang="en-US" sz="1900" dirty="0">
                <a:latin typeface="+mn-lt"/>
                <a:cs typeface="Times New Roman" pitchFamily="18" charset="0"/>
              </a:rPr>
              <a:t> u </a:t>
            </a:r>
            <a:r>
              <a:rPr lang="en-US" sz="1900" dirty="0" err="1">
                <a:latin typeface="+mn-lt"/>
                <a:cs typeface="Times New Roman" pitchFamily="18" charset="0"/>
              </a:rPr>
              <a:t>školama</a:t>
            </a:r>
            <a:r>
              <a:rPr lang="en-US" sz="1900" dirty="0">
                <a:latin typeface="+mn-lt"/>
                <a:cs typeface="Times New Roman" pitchFamily="18" charset="0"/>
              </a:rPr>
              <a:t> u </a:t>
            </a:r>
            <a:r>
              <a:rPr lang="en-US" sz="1900" dirty="0" err="1">
                <a:latin typeface="+mn-lt"/>
                <a:cs typeface="Times New Roman" pitchFamily="18" charset="0"/>
              </a:rPr>
              <a:t>kojima</a:t>
            </a:r>
            <a:r>
              <a:rPr lang="en-US" sz="1900" dirty="0">
                <a:latin typeface="+mn-lt"/>
                <a:cs typeface="Times New Roman" pitchFamily="18" charset="0"/>
              </a:rPr>
              <a:t> je to </a:t>
            </a:r>
            <a:r>
              <a:rPr lang="en-US" sz="1900" dirty="0" err="1">
                <a:latin typeface="+mn-lt"/>
                <a:cs typeface="Times New Roman" pitchFamily="18" charset="0"/>
              </a:rPr>
              <a:t>uvjet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za</a:t>
            </a:r>
            <a:r>
              <a:rPr lang="en-US" sz="1900" dirty="0">
                <a:latin typeface="+mn-lt"/>
                <a:cs typeface="Times New Roman" pitchFamily="18" charset="0"/>
              </a:rPr>
              <a:t> </a:t>
            </a:r>
            <a:r>
              <a:rPr lang="en-US" sz="1900" dirty="0" err="1">
                <a:latin typeface="+mn-lt"/>
                <a:cs typeface="Times New Roman" pitchFamily="18" charset="0"/>
              </a:rPr>
              <a:t>upis</a:t>
            </a:r>
            <a:endParaRPr lang="hr-HR" sz="1900" dirty="0">
              <a:latin typeface="+mn-lt"/>
              <a:cs typeface="Times New Roman" pitchFamily="18" charset="0"/>
            </a:endParaRPr>
          </a:p>
          <a:p>
            <a:pPr marL="82296" indent="0">
              <a:lnSpc>
                <a:spcPct val="90000"/>
              </a:lnSpc>
              <a:buNone/>
            </a:pPr>
            <a:endParaRPr lang="hr-HR" sz="1900" u="sng" dirty="0"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1900" dirty="0">
                <a:latin typeface="+mn-lt"/>
                <a:cs typeface="Times New Roman" pitchFamily="18" charset="0"/>
              </a:rPr>
              <a:t>Za ostvarenje prava zasebne ljestvice kandidat obavezno prilaže:</a:t>
            </a:r>
          </a:p>
          <a:p>
            <a:pPr marL="745236" lvl="1" indent="-342900">
              <a:lnSpc>
                <a:spcPct val="90000"/>
              </a:lnSpc>
            </a:pPr>
            <a:r>
              <a:rPr lang="hr-HR" sz="1900" dirty="0">
                <a:latin typeface="+mn-lt"/>
                <a:cs typeface="Times New Roman" pitchFamily="18" charset="0"/>
              </a:rPr>
              <a:t>rješenje Ureda državne uprave u županiji </a:t>
            </a:r>
            <a:r>
              <a:rPr lang="hr-HR" sz="1900" u="sng" dirty="0" smtClean="0">
                <a:latin typeface="+mn-lt"/>
                <a:cs typeface="Times New Roman" pitchFamily="18" charset="0"/>
              </a:rPr>
              <a:t>o </a:t>
            </a:r>
            <a:r>
              <a:rPr lang="hr-HR" sz="1900" u="sng" dirty="0">
                <a:latin typeface="+mn-lt"/>
                <a:cs typeface="Times New Roman" pitchFamily="18" charset="0"/>
              </a:rPr>
              <a:t>primjerenom obliku školovanja</a:t>
            </a:r>
          </a:p>
          <a:p>
            <a:pPr marL="745236" lvl="1" indent="-342900">
              <a:lnSpc>
                <a:spcPct val="90000"/>
              </a:lnSpc>
            </a:pPr>
            <a:r>
              <a:rPr lang="hr-HR" sz="1900" dirty="0">
                <a:latin typeface="+mn-lt"/>
                <a:cs typeface="Times New Roman" pitchFamily="18" charset="0"/>
              </a:rPr>
              <a:t>stručno mišljenje nadležnog školskog liječnika i</a:t>
            </a:r>
          </a:p>
          <a:p>
            <a:pPr marL="745236" lvl="1" indent="-342900">
              <a:lnSpc>
                <a:spcPct val="90000"/>
              </a:lnSpc>
            </a:pPr>
            <a:r>
              <a:rPr lang="hr-HR" sz="1900" dirty="0">
                <a:latin typeface="+mn-lt"/>
                <a:cs typeface="Times New Roman" pitchFamily="18" charset="0"/>
              </a:rPr>
              <a:t>stručno mišljenje Službe za profesionalno </a:t>
            </a:r>
            <a:r>
              <a:rPr lang="hr-HR" sz="1900" dirty="0" smtClean="0">
                <a:latin typeface="+mn-lt"/>
                <a:cs typeface="Times New Roman" pitchFamily="18" charset="0"/>
              </a:rPr>
              <a:t>usmjeravanje Hrvatskog </a:t>
            </a:r>
            <a:r>
              <a:rPr lang="hr-HR" sz="1900" dirty="0">
                <a:latin typeface="+mn-lt"/>
                <a:cs typeface="Times New Roman" pitchFamily="18" charset="0"/>
              </a:rPr>
              <a:t>zavoda za zapošljavanje</a:t>
            </a:r>
          </a:p>
          <a:p>
            <a:pPr marL="82296" indent="0">
              <a:lnSpc>
                <a:spcPct val="90000"/>
              </a:lnSpc>
              <a:buNone/>
            </a:pP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818072" cy="360040"/>
          </a:xfrm>
        </p:spPr>
        <p:txBody>
          <a:bodyPr>
            <a:normAutofit fontScale="90000"/>
          </a:bodyPr>
          <a:lstStyle/>
          <a:p>
            <a:r>
              <a:rPr lang="hr-HR" sz="2000" b="1" dirty="0">
                <a:solidFill>
                  <a:srgbClr val="FF0000"/>
                </a:solidFill>
                <a:effectLst/>
              </a:rPr>
              <a:t>PRIJAVA KANDIDATA S TEŠKOĆAMA U RAZVOJU</a:t>
            </a:r>
            <a:r>
              <a:rPr lang="hr-HR" dirty="0">
                <a:solidFill>
                  <a:srgbClr val="FF0000"/>
                </a:solidFill>
                <a:effectLst/>
              </a:rPr>
              <a:t/>
            </a:r>
            <a:br>
              <a:rPr lang="hr-HR" dirty="0">
                <a:solidFill>
                  <a:srgbClr val="FF0000"/>
                </a:solidFill>
                <a:effectLst/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71700"/>
              </p:ext>
            </p:extLst>
          </p:nvPr>
        </p:nvGraphicFramePr>
        <p:xfrm>
          <a:off x="1187623" y="692699"/>
          <a:ext cx="7632849" cy="26636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6313817"/>
                <a:gridCol w="1319032"/>
              </a:tblGrid>
              <a:tr h="316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LJETNI UPISNI ROK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DATUM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7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Kandidati s teškoćama u razvoju prijavljuju se uredima državne uprave u županiji odnosno Gradskom uredu za obrazovanje, kulturu i sport grada Zagreba te iskazuju odabir s liste prioriteta redom kako bi željeli upisati obrazovne programe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  <a:latin typeface="+mn-lt"/>
                          <a:ea typeface="+mn-ea"/>
                        </a:rPr>
                        <a:t>8.6.-</a:t>
                      </a:r>
                      <a:r>
                        <a:rPr lang="hr-HR" sz="1400" b="0" baseline="0" dirty="0" smtClean="0">
                          <a:effectLst/>
                          <a:latin typeface="+mn-lt"/>
                          <a:ea typeface="+mn-ea"/>
                        </a:rPr>
                        <a:t> 26.6.2020.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Upisna povjerenstva ureda državne uprave unose navedene odabire u sustav </a:t>
                      </a:r>
                      <a:r>
                        <a:rPr lang="hr-HR" sz="1400" b="0" dirty="0" err="1">
                          <a:effectLst/>
                        </a:rPr>
                        <a:t>NISpuSŠ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  <a:latin typeface="Times New Roman"/>
                          <a:ea typeface="Times New Roman"/>
                        </a:rPr>
                        <a:t>8.6.- 29.6.2020.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Provođenje dodatnih provjera za učenike s teškoćama u razvoju i unos rezultata u sustav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  <a:latin typeface="+mn-lt"/>
                          <a:ea typeface="+mn-ea"/>
                        </a:rPr>
                        <a:t>1.7.-</a:t>
                      </a:r>
                      <a:r>
                        <a:rPr lang="hr-HR" sz="1400" b="0" baseline="0" dirty="0" smtClean="0">
                          <a:effectLst/>
                          <a:latin typeface="+mn-lt"/>
                          <a:ea typeface="+mn-ea"/>
                        </a:rPr>
                        <a:t> 2.7.2020.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Zatvaranje mogućnosti unosa odabira kandidata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Rangiranje kandidata s teškoćama u razvoju sukladno listama prioriteta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Smanjenje </a:t>
                      </a:r>
                      <a:r>
                        <a:rPr lang="hr-HR" sz="1400" b="0" dirty="0">
                          <a:effectLst/>
                        </a:rPr>
                        <a:t>upisnih kvota razrednih odjela pojedinih obrazovnih programa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29.6.2020.</a:t>
                      </a:r>
                      <a:endParaRPr lang="hr-HR" sz="1400" b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3.7.2020.</a:t>
                      </a:r>
                      <a:endParaRPr lang="hr-HR" sz="1400" b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  <a:latin typeface="+mn-lt"/>
                          <a:ea typeface="+mn-ea"/>
                        </a:rPr>
                        <a:t>8.7.2020.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61856"/>
              </p:ext>
            </p:extLst>
          </p:nvPr>
        </p:nvGraphicFramePr>
        <p:xfrm>
          <a:off x="1187624" y="3645024"/>
          <a:ext cx="7632848" cy="29955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6336704"/>
                <a:gridCol w="1296144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JESENSKI UPISNI ROK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DATUM</a:t>
                      </a:r>
                      <a:endParaRPr lang="hr-H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6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Kandidati s teškoćama u razvoju prijavljuju se uredima državne uprave u županiji odnosno Gradskom uredu za obrazovanje, kulturu i sport grada Zagreba te iskazuju odabir s liste prioriteta redom kako bi željeli upisati obrazovne programe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17.-19.8.2020.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5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Upisna povjerenstva ureda državne uprave unose navedene odabire u sustav </a:t>
                      </a:r>
                      <a:r>
                        <a:rPr lang="hr-HR" sz="1400" b="0" dirty="0" err="1">
                          <a:effectLst/>
                        </a:rPr>
                        <a:t>NISpuSŠ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17.-19.8.2020.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>
                          <a:effectLst/>
                        </a:rPr>
                        <a:t>Provođenje dodatnih provjera za učenike s teškoćama u razvoju i unos rezultata u sustav</a:t>
                      </a:r>
                      <a:endParaRPr lang="hr-HR" sz="14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20.8.2020.</a:t>
                      </a:r>
                      <a:endParaRPr lang="hr-HR" sz="1400" b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 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Zatvaranje mogućnosti unosa odabira kandidata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0" dirty="0">
                          <a:effectLst/>
                        </a:rPr>
                        <a:t>Rangiranje kandidata s teškoćama u razvoju sukladno listama prioriteta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19.8.2020.</a:t>
                      </a:r>
                      <a:endParaRPr lang="hr-HR" sz="1400" b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400" b="0" dirty="0" smtClean="0">
                          <a:effectLst/>
                        </a:rPr>
                        <a:t>21.8.2020.</a:t>
                      </a:r>
                      <a:endParaRPr lang="hr-HR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6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620688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hr-HR" sz="2400" dirty="0" smtClean="0"/>
          </a:p>
          <a:p>
            <a:pPr algn="ctr"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Upravni odjel za prosvjetu, kulturu, sport i tehničku kulturu</a:t>
            </a:r>
          </a:p>
          <a:p>
            <a:pPr algn="ctr"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Ispostava Velika Gorica</a:t>
            </a:r>
          </a:p>
          <a:p>
            <a:pPr algn="ctr"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Trg kralja Tomislava 34 (zgrada gradskog poglavarstva)</a:t>
            </a:r>
          </a:p>
          <a:p>
            <a:pPr algn="ctr"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at, soba 224</a:t>
            </a:r>
          </a:p>
          <a:p>
            <a:pPr algn="ctr"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Radno vrijeme: pon-pet 8:00-14:30</a:t>
            </a:r>
          </a:p>
          <a:p>
            <a:pPr algn="ctr"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Kontakt osoba: Martina Jovanović</a:t>
            </a:r>
          </a:p>
          <a:p>
            <a:pPr algn="ctr">
              <a:lnSpc>
                <a:spcPct val="150000"/>
              </a:lnSpc>
            </a:pP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6254 008</a:t>
            </a:r>
          </a:p>
          <a:p>
            <a:pPr algn="ctr">
              <a:lnSpc>
                <a:spcPct val="150000"/>
              </a:lnSpc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martina.jovanovic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zagrebacka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hr-H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zupanija.hr</a:t>
            </a:r>
            <a:endParaRPr lang="hr-H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484784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edoslijed kojim su obrazovni programi navedeni u stručnom mišljenju HZZ-a NIKAKO ne predstavljaju listu prioriteta kandidata – prioritete navode oni sami na posebnom obrascu u Uredu državne uprave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razliku od ostalih učenika, koji prijavnicu potpisuju u školi, učenici s teškoćama prijavnicu potpisuju u UDU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konačan upis ovisi i o drugim kandidatima s teškoćama u razvoju na ljestvici i njihovom broju bodova te broju upisnih mjesta za kandidate s teškoćama u razvoju u pojedinom razrednom odjelu (max. 3)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34076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kandidati s teškoćama u razvoju mogu se prijaviti kao redovni kandidati, NO u tom slučaju moraju zadovoljiti sve uvjete određenog obrazovnog programa kao i ostali kandidati voditi brigu o zdravstvenim sposobnostima koje određeni program propisuje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jesenskom roku moguće je prijaviti samo one obrazovne programe za koje upisna kvota nije popunjena u ljetnom roku</a:t>
            </a:r>
          </a:p>
          <a:p>
            <a:pPr algn="just">
              <a:lnSpc>
                <a:spcPct val="150000"/>
              </a:lnSpc>
            </a:pPr>
            <a:endParaRPr lang="hr-HR" sz="2400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71800" y="3284984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1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715200" cy="3168352"/>
          </a:xfrm>
        </p:spPr>
        <p:txBody>
          <a:bodyPr>
            <a:normAutofit/>
          </a:bodyPr>
          <a:lstStyle/>
          <a:p>
            <a:pPr algn="ctr"/>
            <a:r>
              <a:rPr lang="hr-HR" altLang="en-US" sz="2800" b="1" dirty="0" smtClean="0">
                <a:effectLst/>
                <a:latin typeface="+mn-lt"/>
                <a:cs typeface="Times New Roman" pitchFamily="18" charset="0"/>
                <a:sym typeface="Arial" charset="0"/>
              </a:rPr>
              <a:t>Odluka o elementima i kriterijima za izbor kandidata za upis u I. razred srednje škole u školskoj godini 2020./2021.</a:t>
            </a:r>
            <a:endParaRPr lang="hr-HR" sz="2800" b="1" dirty="0">
              <a:effectLst/>
              <a:latin typeface="+mn-lt"/>
            </a:endParaRPr>
          </a:p>
        </p:txBody>
      </p:sp>
      <p:pic>
        <p:nvPicPr>
          <p:cNvPr id="4" name="Picture 2" descr="C:\Users\Skola\Pictures\UPI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2106069" cy="2295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/>
          <a:lstStyle/>
          <a:p>
            <a:pPr algn="ctr"/>
            <a:r>
              <a:rPr lang="hr-HR" altLang="en-US" sz="2600" b="1" dirty="0" smtClean="0">
                <a:latin typeface="+mn-lt"/>
                <a:cs typeface="Times New Roman" pitchFamily="18" charset="0"/>
              </a:rPr>
              <a:t>Elementi vrednovanja </a:t>
            </a:r>
            <a:endParaRPr lang="hr-HR" alt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b="1" u="sng" dirty="0" err="1" smtClean="0">
                <a:latin typeface="+mn-lt"/>
                <a:ea typeface="Verdana" pitchFamily="34" charset="0"/>
                <a:cs typeface="Times New Roman" pitchFamily="18" charset="0"/>
              </a:rPr>
              <a:t>Zajednički</a:t>
            </a:r>
            <a:r>
              <a:rPr lang="en-US" sz="2000" b="1" u="sng" dirty="0" smtClean="0">
                <a:latin typeface="+mn-lt"/>
                <a:ea typeface="Verdana" pitchFamily="34" charset="0"/>
                <a:cs typeface="Times New Roman" pitchFamily="18" charset="0"/>
              </a:rPr>
              <a:t> element:</a:t>
            </a:r>
          </a:p>
          <a:p>
            <a:pPr>
              <a:buFont typeface="Wingdings" pitchFamily="2" charset="2"/>
              <a:buNone/>
              <a:defRPr/>
            </a:pPr>
            <a:endParaRPr lang="en-US" sz="2000" u="sng" dirty="0" smtClean="0">
              <a:latin typeface="+mn-lt"/>
              <a:ea typeface="Verdana" pitchFamily="34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prosjeci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svih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zaključnih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ocjena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svih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dvije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decimale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posljednja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četiri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razreda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osnovnoga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;</a:t>
            </a:r>
            <a:endParaRPr lang="hr-HR" sz="2000" dirty="0" smtClean="0">
              <a:latin typeface="+mn-lt"/>
              <a:ea typeface="Verdana" pitchFamily="34" charset="0"/>
              <a:cs typeface="Times New Roman" pitchFamily="18" charset="0"/>
            </a:endParaRPr>
          </a:p>
          <a:p>
            <a:pPr>
              <a:buSzPct val="100000"/>
              <a:buNone/>
              <a:defRPr/>
            </a:pPr>
            <a:endParaRPr lang="en-US" sz="2000" dirty="0" smtClean="0">
              <a:latin typeface="+mn-lt"/>
              <a:ea typeface="Verdana" pitchFamily="34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za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upis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stjecanje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STRUKOVNE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kvalifikacije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vezane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obrte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trajanju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od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najmanje</a:t>
            </a:r>
            <a:r>
              <a:rPr lang="en-US" sz="2000" b="1" dirty="0" smtClean="0">
                <a:latin typeface="+mn-lt"/>
                <a:ea typeface="Verdana" pitchFamily="34" charset="0"/>
                <a:cs typeface="Times New Roman" pitchFamily="18" charset="0"/>
              </a:rPr>
              <a:t> tri </a:t>
            </a:r>
            <a:r>
              <a:rPr lang="en-US" sz="2000" b="1" dirty="0" err="1" smtClean="0">
                <a:latin typeface="+mn-lt"/>
                <a:ea typeface="Verdana" pitchFamily="34" charset="0"/>
                <a:cs typeface="Times New Roman" pitchFamily="18" charset="0"/>
              </a:rPr>
              <a:t>godine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vrednuju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se i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zaključne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ocjene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posljednja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dva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razreda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osnovnoga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iz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Hrvatski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Matematika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prvi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strani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dirty="0" smtClean="0">
                <a:latin typeface="+mn-lt"/>
                <a:ea typeface="Verdana" pitchFamily="34" charset="0"/>
                <a:cs typeface="Times New Roman" pitchFamily="18" charset="0"/>
              </a:rPr>
              <a:t>;</a:t>
            </a:r>
            <a:endParaRPr lang="hr-HR" sz="2000" dirty="0" smtClean="0">
              <a:latin typeface="+mn-lt"/>
              <a:ea typeface="Verdana" pitchFamily="34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ü"/>
              <a:defRPr/>
            </a:pPr>
            <a:endParaRPr lang="hr-HR" sz="2000" dirty="0" smtClean="0">
              <a:latin typeface="+mn-lt"/>
              <a:ea typeface="Verdana" pitchFamily="34" charset="0"/>
              <a:cs typeface="Times New Roman" pitchFamily="18" charset="0"/>
            </a:endParaRPr>
          </a:p>
          <a:p>
            <a:pPr marL="0" indent="0">
              <a:buSzPct val="100000"/>
              <a:buFont typeface="Wingdings" pitchFamily="2" charset="2"/>
              <a:buNone/>
              <a:defRPr/>
            </a:pPr>
            <a:r>
              <a:rPr lang="hr-HR" sz="2000" dirty="0" smtClean="0">
                <a:latin typeface="+mn-lt"/>
                <a:ea typeface="Verdana" pitchFamily="34" charset="0"/>
                <a:cs typeface="Times New Roman" pitchFamily="18" charset="0"/>
              </a:rPr>
              <a:t>Na takav je način moguće steći najviše 50 bodova.</a:t>
            </a:r>
            <a:endParaRPr lang="en-US" sz="2000" dirty="0" smtClean="0">
              <a:latin typeface="+mn-lt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857999"/>
            <a:ext cx="2133600" cy="21433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714356"/>
            <a:ext cx="8001000" cy="903307"/>
          </a:xfrm>
        </p:spPr>
        <p:txBody>
          <a:bodyPr/>
          <a:lstStyle/>
          <a:p>
            <a:pPr algn="ctr"/>
            <a:r>
              <a:rPr lang="en-US" sz="2600" b="1" dirty="0" err="1" smtClean="0">
                <a:latin typeface="+mn-lt"/>
                <a:cs typeface="Times New Roman" pitchFamily="18" charset="0"/>
              </a:rPr>
              <a:t>Elementi</a:t>
            </a:r>
            <a:r>
              <a:rPr lang="en-US" sz="26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itchFamily="18" charset="0"/>
              </a:rPr>
              <a:t>vrednovanja</a:t>
            </a:r>
            <a:endParaRPr 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b="1" u="sng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Zajednički</a:t>
            </a:r>
            <a:r>
              <a:rPr lang="en-US" sz="2000" b="1" u="sng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element:</a:t>
            </a:r>
          </a:p>
          <a:p>
            <a:pPr>
              <a:buSzPct val="100000"/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tx1"/>
              </a:solidFill>
              <a:latin typeface="+mn-lt"/>
              <a:ea typeface="Verdana" pitchFamily="34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za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upis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u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GIMNAZIJSKE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stjecanje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strukovne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kvalifikacije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trajanju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od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najmanje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četiri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godine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vrednuju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se i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zaključne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ocjene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posljednja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dva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razreda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osnovnoga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iz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Hrvatski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Matematika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prvi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strani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te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triju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važnih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nastavak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pojedinim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vrstama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obrazovnih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programa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 (iz </a:t>
            </a:r>
            <a:r>
              <a:rPr lang="hr-HR" sz="2000" b="1" i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Popisa predmeta posebno važnih za upis</a:t>
            </a:r>
            <a:r>
              <a:rPr lang="hr-HR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).</a:t>
            </a:r>
          </a:p>
          <a:p>
            <a:pPr marL="0" indent="0">
              <a:buSzPct val="100000"/>
              <a:buFont typeface="Wingdings" pitchFamily="2" charset="2"/>
              <a:buNone/>
              <a:defRPr/>
            </a:pPr>
            <a:endParaRPr lang="hr-HR" sz="2000" dirty="0" smtClean="0">
              <a:solidFill>
                <a:schemeClr val="tx1"/>
              </a:solidFill>
              <a:latin typeface="+mn-lt"/>
              <a:ea typeface="Verdana" pitchFamily="34" charset="0"/>
              <a:cs typeface="Times New Roman" pitchFamily="18" charset="0"/>
            </a:endParaRPr>
          </a:p>
          <a:p>
            <a:pPr marL="0" indent="0">
              <a:buSzPct val="100000"/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Times New Roman" pitchFamily="18" charset="0"/>
              </a:rPr>
              <a:t>Na takav je način moguće steći najviše 80 bodova.</a:t>
            </a:r>
            <a:endParaRPr lang="en-US" sz="2000" dirty="0" smtClean="0">
              <a:solidFill>
                <a:schemeClr val="tx1"/>
              </a:solidFill>
              <a:latin typeface="+mn-lt"/>
              <a:ea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en-US" sz="20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5616" y="188913"/>
            <a:ext cx="7293372" cy="71735"/>
          </a:xfrm>
        </p:spPr>
        <p:txBody>
          <a:bodyPr>
            <a:normAutofit fontScale="90000"/>
          </a:bodyPr>
          <a:lstStyle/>
          <a:p>
            <a:endParaRPr lang="hr-HR" altLang="sr-Latn-RS" sz="3200" b="1" u="sng" dirty="0" smtClean="0">
              <a:solidFill>
                <a:srgbClr val="C0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71600" y="692696"/>
            <a:ext cx="7704856" cy="604867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r-HR" altLang="sr-Latn-RS" sz="2400" b="1" dirty="0" smtClean="0">
                <a:solidFill>
                  <a:srgbClr val="CC3399"/>
                </a:solidFill>
              </a:rPr>
              <a:t>  </a:t>
            </a:r>
            <a:r>
              <a:rPr lang="hr-HR" altLang="sr-Latn-RS" sz="2400" b="1" dirty="0" smtClean="0">
                <a:solidFill>
                  <a:srgbClr val="C00000"/>
                </a:solidFill>
              </a:rPr>
              <a:t>ZAJEDNIČKI ELEMENT VREDNOVANJA</a:t>
            </a:r>
          </a:p>
          <a:p>
            <a:pPr marL="0" indent="0" algn="ctr">
              <a:buFontTx/>
              <a:buNone/>
            </a:pPr>
            <a:endParaRPr lang="hr-HR" altLang="sr-Latn-RS" sz="1000" b="1" dirty="0" smtClean="0">
              <a:solidFill>
                <a:srgbClr val="CC3399"/>
              </a:solidFill>
            </a:endParaRPr>
          </a:p>
          <a:p>
            <a:pPr marL="0" indent="0">
              <a:buFontTx/>
              <a:buNone/>
            </a:pPr>
            <a:endParaRPr lang="hr-HR" altLang="sr-Latn-RS" sz="2400" b="1" dirty="0" smtClean="0"/>
          </a:p>
          <a:p>
            <a:pPr marL="0" indent="0">
              <a:buFontTx/>
              <a:buNone/>
            </a:pPr>
            <a:r>
              <a:rPr lang="hr-HR" altLang="sr-Latn-RS" sz="2400" b="1" dirty="0" smtClean="0"/>
              <a:t>Upisi u 4 i 5-</a:t>
            </a:r>
            <a:r>
              <a:rPr lang="hr-HR" altLang="sr-Latn-RS" sz="2400" b="1" dirty="0" err="1" smtClean="0"/>
              <a:t>ogodišnje</a:t>
            </a:r>
            <a:r>
              <a:rPr lang="hr-HR" altLang="sr-Latn-RS" sz="2400" b="1" dirty="0" smtClean="0"/>
              <a:t> programe</a:t>
            </a:r>
            <a:r>
              <a:rPr lang="hr-HR" altLang="sr-Latn-RS" sz="2400" dirty="0" smtClean="0"/>
              <a:t>:</a:t>
            </a:r>
          </a:p>
          <a:p>
            <a:pPr marL="0" indent="0">
              <a:buFontTx/>
              <a:buNone/>
            </a:pPr>
            <a:endParaRPr lang="hr-HR" altLang="sr-Latn-RS" sz="2800" dirty="0" smtClean="0"/>
          </a:p>
          <a:p>
            <a:pPr marL="0" indent="0">
              <a:buFontTx/>
              <a:buNone/>
            </a:pPr>
            <a:endParaRPr lang="hr-HR" altLang="sr-Latn-RS" sz="2800" dirty="0" smtClean="0"/>
          </a:p>
          <a:p>
            <a:pPr marL="0" indent="0">
              <a:buFontTx/>
              <a:buNone/>
            </a:pPr>
            <a:endParaRPr lang="hr-HR" altLang="sr-Latn-RS" sz="2800" dirty="0" smtClean="0"/>
          </a:p>
          <a:p>
            <a:pPr marL="0" indent="0">
              <a:buFontTx/>
              <a:buNone/>
            </a:pPr>
            <a:endParaRPr lang="hr-HR" altLang="sr-Latn-RS" sz="2800" b="1" dirty="0" smtClean="0"/>
          </a:p>
          <a:p>
            <a:pPr marL="0" indent="0">
              <a:buFontTx/>
              <a:buNone/>
            </a:pPr>
            <a:r>
              <a:rPr lang="hr-HR" altLang="sr-Latn-RS" sz="2400" b="1" dirty="0" smtClean="0"/>
              <a:t>Upisi u 3-godišnje programe</a:t>
            </a:r>
            <a:r>
              <a:rPr lang="hr-HR" altLang="sr-Latn-RS" sz="2400" dirty="0" smtClean="0"/>
              <a:t>:</a:t>
            </a:r>
          </a:p>
        </p:txBody>
      </p:sp>
      <p:pic>
        <p:nvPicPr>
          <p:cNvPr id="21508" name="Picture 5" descr="logo_ocj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875213"/>
            <a:ext cx="18478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112713" y="2433638"/>
            <a:ext cx="1414462" cy="1414462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514" tIns="227514" rIns="227514" bIns="227514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Opći uspjeh </a:t>
            </a:r>
            <a:br>
              <a:rPr lang="hr-HR" sz="1600" b="1" dirty="0"/>
            </a:br>
            <a:r>
              <a:rPr lang="hr-HR" sz="1600" b="1" dirty="0"/>
              <a:t>5. - 8. raz.</a:t>
            </a:r>
          </a:p>
        </p:txBody>
      </p:sp>
      <p:sp>
        <p:nvSpPr>
          <p:cNvPr id="9" name="Freeform 8"/>
          <p:cNvSpPr/>
          <p:nvPr/>
        </p:nvSpPr>
        <p:spPr>
          <a:xfrm>
            <a:off x="1643063" y="2730500"/>
            <a:ext cx="819150" cy="820738"/>
          </a:xfrm>
          <a:custGeom>
            <a:avLst/>
            <a:gdLst>
              <a:gd name="connsiteX0" fmla="*/ 108769 w 820588"/>
              <a:gd name="connsiteY0" fmla="*/ 313793 h 820588"/>
              <a:gd name="connsiteX1" fmla="*/ 313793 w 820588"/>
              <a:gd name="connsiteY1" fmla="*/ 313793 h 820588"/>
              <a:gd name="connsiteX2" fmla="*/ 313793 w 820588"/>
              <a:gd name="connsiteY2" fmla="*/ 108769 h 820588"/>
              <a:gd name="connsiteX3" fmla="*/ 506795 w 820588"/>
              <a:gd name="connsiteY3" fmla="*/ 108769 h 820588"/>
              <a:gd name="connsiteX4" fmla="*/ 506795 w 820588"/>
              <a:gd name="connsiteY4" fmla="*/ 313793 h 820588"/>
              <a:gd name="connsiteX5" fmla="*/ 711819 w 820588"/>
              <a:gd name="connsiteY5" fmla="*/ 313793 h 820588"/>
              <a:gd name="connsiteX6" fmla="*/ 711819 w 820588"/>
              <a:gd name="connsiteY6" fmla="*/ 506795 h 820588"/>
              <a:gd name="connsiteX7" fmla="*/ 506795 w 820588"/>
              <a:gd name="connsiteY7" fmla="*/ 506795 h 820588"/>
              <a:gd name="connsiteX8" fmla="*/ 506795 w 820588"/>
              <a:gd name="connsiteY8" fmla="*/ 711819 h 820588"/>
              <a:gd name="connsiteX9" fmla="*/ 313793 w 820588"/>
              <a:gd name="connsiteY9" fmla="*/ 711819 h 820588"/>
              <a:gd name="connsiteX10" fmla="*/ 313793 w 820588"/>
              <a:gd name="connsiteY10" fmla="*/ 506795 h 820588"/>
              <a:gd name="connsiteX11" fmla="*/ 108769 w 820588"/>
              <a:gd name="connsiteY11" fmla="*/ 506795 h 820588"/>
              <a:gd name="connsiteX12" fmla="*/ 108769 w 820588"/>
              <a:gd name="connsiteY12" fmla="*/ 313793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88" h="820588">
                <a:moveTo>
                  <a:pt x="108769" y="313793"/>
                </a:moveTo>
                <a:lnTo>
                  <a:pt x="313793" y="313793"/>
                </a:lnTo>
                <a:lnTo>
                  <a:pt x="313793" y="108769"/>
                </a:lnTo>
                <a:lnTo>
                  <a:pt x="506795" y="108769"/>
                </a:lnTo>
                <a:lnTo>
                  <a:pt x="506795" y="313793"/>
                </a:lnTo>
                <a:lnTo>
                  <a:pt x="711819" y="313793"/>
                </a:lnTo>
                <a:lnTo>
                  <a:pt x="711819" y="506795"/>
                </a:lnTo>
                <a:lnTo>
                  <a:pt x="506795" y="506795"/>
                </a:lnTo>
                <a:lnTo>
                  <a:pt x="506795" y="711819"/>
                </a:lnTo>
                <a:lnTo>
                  <a:pt x="313793" y="711819"/>
                </a:lnTo>
                <a:lnTo>
                  <a:pt x="313793" y="506795"/>
                </a:lnTo>
                <a:lnTo>
                  <a:pt x="108769" y="506795"/>
                </a:lnTo>
                <a:lnTo>
                  <a:pt x="108769" y="31379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769" tIns="313793" rIns="108769" bIns="313793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1300"/>
          </a:p>
        </p:txBody>
      </p:sp>
      <p:sp>
        <p:nvSpPr>
          <p:cNvPr id="10" name="Freeform 9"/>
          <p:cNvSpPr/>
          <p:nvPr/>
        </p:nvSpPr>
        <p:spPr>
          <a:xfrm>
            <a:off x="2578100" y="2433638"/>
            <a:ext cx="1414463" cy="1414462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514" tIns="227514" rIns="227514" bIns="227514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HJ, M, SJ</a:t>
            </a:r>
            <a:br>
              <a:rPr lang="hr-HR" sz="1600" b="1" dirty="0"/>
            </a:br>
            <a:r>
              <a:rPr lang="hr-HR" sz="1600" b="1" dirty="0"/>
              <a:t>7. i 8. raz.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06863" y="2730500"/>
            <a:ext cx="820737" cy="820738"/>
          </a:xfrm>
          <a:custGeom>
            <a:avLst/>
            <a:gdLst>
              <a:gd name="connsiteX0" fmla="*/ 108769 w 820588"/>
              <a:gd name="connsiteY0" fmla="*/ 313793 h 820588"/>
              <a:gd name="connsiteX1" fmla="*/ 313793 w 820588"/>
              <a:gd name="connsiteY1" fmla="*/ 313793 h 820588"/>
              <a:gd name="connsiteX2" fmla="*/ 313793 w 820588"/>
              <a:gd name="connsiteY2" fmla="*/ 108769 h 820588"/>
              <a:gd name="connsiteX3" fmla="*/ 506795 w 820588"/>
              <a:gd name="connsiteY3" fmla="*/ 108769 h 820588"/>
              <a:gd name="connsiteX4" fmla="*/ 506795 w 820588"/>
              <a:gd name="connsiteY4" fmla="*/ 313793 h 820588"/>
              <a:gd name="connsiteX5" fmla="*/ 711819 w 820588"/>
              <a:gd name="connsiteY5" fmla="*/ 313793 h 820588"/>
              <a:gd name="connsiteX6" fmla="*/ 711819 w 820588"/>
              <a:gd name="connsiteY6" fmla="*/ 506795 h 820588"/>
              <a:gd name="connsiteX7" fmla="*/ 506795 w 820588"/>
              <a:gd name="connsiteY7" fmla="*/ 506795 h 820588"/>
              <a:gd name="connsiteX8" fmla="*/ 506795 w 820588"/>
              <a:gd name="connsiteY8" fmla="*/ 711819 h 820588"/>
              <a:gd name="connsiteX9" fmla="*/ 313793 w 820588"/>
              <a:gd name="connsiteY9" fmla="*/ 711819 h 820588"/>
              <a:gd name="connsiteX10" fmla="*/ 313793 w 820588"/>
              <a:gd name="connsiteY10" fmla="*/ 506795 h 820588"/>
              <a:gd name="connsiteX11" fmla="*/ 108769 w 820588"/>
              <a:gd name="connsiteY11" fmla="*/ 506795 h 820588"/>
              <a:gd name="connsiteX12" fmla="*/ 108769 w 820588"/>
              <a:gd name="connsiteY12" fmla="*/ 313793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88" h="820588">
                <a:moveTo>
                  <a:pt x="108769" y="313793"/>
                </a:moveTo>
                <a:lnTo>
                  <a:pt x="313793" y="313793"/>
                </a:lnTo>
                <a:lnTo>
                  <a:pt x="313793" y="108769"/>
                </a:lnTo>
                <a:lnTo>
                  <a:pt x="506795" y="108769"/>
                </a:lnTo>
                <a:lnTo>
                  <a:pt x="506795" y="313793"/>
                </a:lnTo>
                <a:lnTo>
                  <a:pt x="711819" y="313793"/>
                </a:lnTo>
                <a:lnTo>
                  <a:pt x="711819" y="506795"/>
                </a:lnTo>
                <a:lnTo>
                  <a:pt x="506795" y="506795"/>
                </a:lnTo>
                <a:lnTo>
                  <a:pt x="506795" y="711819"/>
                </a:lnTo>
                <a:lnTo>
                  <a:pt x="313793" y="711819"/>
                </a:lnTo>
                <a:lnTo>
                  <a:pt x="313793" y="506795"/>
                </a:lnTo>
                <a:lnTo>
                  <a:pt x="108769" y="506795"/>
                </a:lnTo>
                <a:lnTo>
                  <a:pt x="108769" y="31379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769" tIns="313793" rIns="108769" bIns="313793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1300"/>
          </a:p>
        </p:txBody>
      </p:sp>
      <p:sp>
        <p:nvSpPr>
          <p:cNvPr id="12" name="Freeform 11"/>
          <p:cNvSpPr/>
          <p:nvPr/>
        </p:nvSpPr>
        <p:spPr>
          <a:xfrm>
            <a:off x="5043488" y="2433638"/>
            <a:ext cx="1414462" cy="1414462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7514" tIns="227514" rIns="227514" bIns="227514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3 dodatna predmeta </a:t>
            </a:r>
            <a:br>
              <a:rPr lang="hr-HR" sz="1600" b="1" dirty="0"/>
            </a:br>
            <a:r>
              <a:rPr lang="hr-HR" sz="1600" b="1" dirty="0"/>
              <a:t>7. i 8. raz.</a:t>
            </a:r>
          </a:p>
        </p:txBody>
      </p:sp>
      <p:sp>
        <p:nvSpPr>
          <p:cNvPr id="13" name="Freeform 12"/>
          <p:cNvSpPr/>
          <p:nvPr/>
        </p:nvSpPr>
        <p:spPr>
          <a:xfrm>
            <a:off x="6572250" y="2730500"/>
            <a:ext cx="820738" cy="820738"/>
          </a:xfrm>
          <a:custGeom>
            <a:avLst/>
            <a:gdLst>
              <a:gd name="connsiteX0" fmla="*/ 108769 w 820588"/>
              <a:gd name="connsiteY0" fmla="*/ 169041 h 820588"/>
              <a:gd name="connsiteX1" fmla="*/ 711819 w 820588"/>
              <a:gd name="connsiteY1" fmla="*/ 169041 h 820588"/>
              <a:gd name="connsiteX2" fmla="*/ 711819 w 820588"/>
              <a:gd name="connsiteY2" fmla="*/ 362043 h 820588"/>
              <a:gd name="connsiteX3" fmla="*/ 108769 w 820588"/>
              <a:gd name="connsiteY3" fmla="*/ 362043 h 820588"/>
              <a:gd name="connsiteX4" fmla="*/ 108769 w 820588"/>
              <a:gd name="connsiteY4" fmla="*/ 169041 h 820588"/>
              <a:gd name="connsiteX5" fmla="*/ 108769 w 820588"/>
              <a:gd name="connsiteY5" fmla="*/ 458545 h 820588"/>
              <a:gd name="connsiteX6" fmla="*/ 711819 w 820588"/>
              <a:gd name="connsiteY6" fmla="*/ 458545 h 820588"/>
              <a:gd name="connsiteX7" fmla="*/ 711819 w 820588"/>
              <a:gd name="connsiteY7" fmla="*/ 651547 h 820588"/>
              <a:gd name="connsiteX8" fmla="*/ 108769 w 820588"/>
              <a:gd name="connsiteY8" fmla="*/ 651547 h 820588"/>
              <a:gd name="connsiteX9" fmla="*/ 108769 w 820588"/>
              <a:gd name="connsiteY9" fmla="*/ 458545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588" h="820588">
                <a:moveTo>
                  <a:pt x="108769" y="169041"/>
                </a:moveTo>
                <a:lnTo>
                  <a:pt x="711819" y="169041"/>
                </a:lnTo>
                <a:lnTo>
                  <a:pt x="711819" y="362043"/>
                </a:lnTo>
                <a:lnTo>
                  <a:pt x="108769" y="362043"/>
                </a:lnTo>
                <a:lnTo>
                  <a:pt x="108769" y="169041"/>
                </a:lnTo>
                <a:close/>
                <a:moveTo>
                  <a:pt x="108769" y="458545"/>
                </a:moveTo>
                <a:lnTo>
                  <a:pt x="711819" y="458545"/>
                </a:lnTo>
                <a:lnTo>
                  <a:pt x="711819" y="651547"/>
                </a:lnTo>
                <a:lnTo>
                  <a:pt x="108769" y="651547"/>
                </a:lnTo>
                <a:lnTo>
                  <a:pt x="108769" y="458545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769" tIns="169041" rIns="108769" bIns="169041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1300"/>
          </a:p>
        </p:txBody>
      </p:sp>
      <p:sp>
        <p:nvSpPr>
          <p:cNvPr id="14" name="Freeform 13"/>
          <p:cNvSpPr/>
          <p:nvPr/>
        </p:nvSpPr>
        <p:spPr>
          <a:xfrm>
            <a:off x="7507288" y="2433638"/>
            <a:ext cx="1416050" cy="1414462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834" tIns="247834" rIns="247834" bIns="247834" spcCol="1270" anchor="ctr"/>
          <a:lstStyle/>
          <a:p>
            <a:pPr algn="ctr"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3200" b="1" dirty="0"/>
              <a:t>80</a:t>
            </a:r>
            <a:r>
              <a:rPr lang="hr-HR" sz="1600" b="1" dirty="0"/>
              <a:t> bodova </a:t>
            </a:r>
            <a:r>
              <a:rPr lang="hr-HR" sz="1600" b="1" dirty="0" err="1"/>
              <a:t>maks</a:t>
            </a:r>
            <a:r>
              <a:rPr lang="hr-HR" sz="1600" b="1" dirty="0"/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107950" y="4875213"/>
            <a:ext cx="1444625" cy="144462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1870" tIns="231870" rIns="231870" bIns="23187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Opći uspjeh</a:t>
            </a:r>
            <a:br>
              <a:rPr lang="hr-HR" sz="1600" b="1" dirty="0"/>
            </a:br>
            <a:r>
              <a:rPr lang="hr-HR" sz="1600" b="1" dirty="0"/>
              <a:t>5. - 8. raz.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670050" y="5178425"/>
            <a:ext cx="838200" cy="838200"/>
          </a:xfrm>
          <a:custGeom>
            <a:avLst/>
            <a:gdLst>
              <a:gd name="connsiteX0" fmla="*/ 111056 w 837841"/>
              <a:gd name="connsiteY0" fmla="*/ 320390 h 837841"/>
              <a:gd name="connsiteX1" fmla="*/ 320390 w 837841"/>
              <a:gd name="connsiteY1" fmla="*/ 320390 h 837841"/>
              <a:gd name="connsiteX2" fmla="*/ 320390 w 837841"/>
              <a:gd name="connsiteY2" fmla="*/ 111056 h 837841"/>
              <a:gd name="connsiteX3" fmla="*/ 517451 w 837841"/>
              <a:gd name="connsiteY3" fmla="*/ 111056 h 837841"/>
              <a:gd name="connsiteX4" fmla="*/ 517451 w 837841"/>
              <a:gd name="connsiteY4" fmla="*/ 320390 h 837841"/>
              <a:gd name="connsiteX5" fmla="*/ 726785 w 837841"/>
              <a:gd name="connsiteY5" fmla="*/ 320390 h 837841"/>
              <a:gd name="connsiteX6" fmla="*/ 726785 w 837841"/>
              <a:gd name="connsiteY6" fmla="*/ 517451 h 837841"/>
              <a:gd name="connsiteX7" fmla="*/ 517451 w 837841"/>
              <a:gd name="connsiteY7" fmla="*/ 517451 h 837841"/>
              <a:gd name="connsiteX8" fmla="*/ 517451 w 837841"/>
              <a:gd name="connsiteY8" fmla="*/ 726785 h 837841"/>
              <a:gd name="connsiteX9" fmla="*/ 320390 w 837841"/>
              <a:gd name="connsiteY9" fmla="*/ 726785 h 837841"/>
              <a:gd name="connsiteX10" fmla="*/ 320390 w 837841"/>
              <a:gd name="connsiteY10" fmla="*/ 517451 h 837841"/>
              <a:gd name="connsiteX11" fmla="*/ 111056 w 837841"/>
              <a:gd name="connsiteY11" fmla="*/ 517451 h 837841"/>
              <a:gd name="connsiteX12" fmla="*/ 111056 w 837841"/>
              <a:gd name="connsiteY12" fmla="*/ 320390 h 83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7841" h="837841">
                <a:moveTo>
                  <a:pt x="111056" y="320390"/>
                </a:moveTo>
                <a:lnTo>
                  <a:pt x="320390" y="320390"/>
                </a:lnTo>
                <a:lnTo>
                  <a:pt x="320390" y="111056"/>
                </a:lnTo>
                <a:lnTo>
                  <a:pt x="517451" y="111056"/>
                </a:lnTo>
                <a:lnTo>
                  <a:pt x="517451" y="320390"/>
                </a:lnTo>
                <a:lnTo>
                  <a:pt x="726785" y="320390"/>
                </a:lnTo>
                <a:lnTo>
                  <a:pt x="726785" y="517451"/>
                </a:lnTo>
                <a:lnTo>
                  <a:pt x="517451" y="517451"/>
                </a:lnTo>
                <a:lnTo>
                  <a:pt x="517451" y="726785"/>
                </a:lnTo>
                <a:lnTo>
                  <a:pt x="320390" y="726785"/>
                </a:lnTo>
                <a:lnTo>
                  <a:pt x="320390" y="517451"/>
                </a:lnTo>
                <a:lnTo>
                  <a:pt x="111056" y="517451"/>
                </a:lnTo>
                <a:lnTo>
                  <a:pt x="111056" y="320390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1056" tIns="320390" rIns="111056" bIns="32039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1400"/>
          </a:p>
        </p:txBody>
      </p:sp>
      <p:sp>
        <p:nvSpPr>
          <p:cNvPr id="18" name="Freeform 17"/>
          <p:cNvSpPr/>
          <p:nvPr/>
        </p:nvSpPr>
        <p:spPr>
          <a:xfrm>
            <a:off x="2625725" y="4875213"/>
            <a:ext cx="1444625" cy="144462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1870" tIns="231870" rIns="231870" bIns="23187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1600" b="1" dirty="0"/>
              <a:t>HJ, M, SJ</a:t>
            </a:r>
            <a:br>
              <a:rPr lang="hr-HR" sz="1600" b="1" dirty="0"/>
            </a:br>
            <a:r>
              <a:rPr lang="hr-HR" sz="1600" b="1" dirty="0"/>
              <a:t>7. i 8. raz.</a:t>
            </a:r>
          </a:p>
        </p:txBody>
      </p:sp>
      <p:sp>
        <p:nvSpPr>
          <p:cNvPr id="19" name="Freeform 18"/>
          <p:cNvSpPr/>
          <p:nvPr/>
        </p:nvSpPr>
        <p:spPr>
          <a:xfrm>
            <a:off x="4187825" y="5178425"/>
            <a:ext cx="838200" cy="838200"/>
          </a:xfrm>
          <a:custGeom>
            <a:avLst/>
            <a:gdLst>
              <a:gd name="connsiteX0" fmla="*/ 111056 w 837841"/>
              <a:gd name="connsiteY0" fmla="*/ 172595 h 837841"/>
              <a:gd name="connsiteX1" fmla="*/ 726785 w 837841"/>
              <a:gd name="connsiteY1" fmla="*/ 172595 h 837841"/>
              <a:gd name="connsiteX2" fmla="*/ 726785 w 837841"/>
              <a:gd name="connsiteY2" fmla="*/ 369655 h 837841"/>
              <a:gd name="connsiteX3" fmla="*/ 111056 w 837841"/>
              <a:gd name="connsiteY3" fmla="*/ 369655 h 837841"/>
              <a:gd name="connsiteX4" fmla="*/ 111056 w 837841"/>
              <a:gd name="connsiteY4" fmla="*/ 172595 h 837841"/>
              <a:gd name="connsiteX5" fmla="*/ 111056 w 837841"/>
              <a:gd name="connsiteY5" fmla="*/ 468186 h 837841"/>
              <a:gd name="connsiteX6" fmla="*/ 726785 w 837841"/>
              <a:gd name="connsiteY6" fmla="*/ 468186 h 837841"/>
              <a:gd name="connsiteX7" fmla="*/ 726785 w 837841"/>
              <a:gd name="connsiteY7" fmla="*/ 665246 h 837841"/>
              <a:gd name="connsiteX8" fmla="*/ 111056 w 837841"/>
              <a:gd name="connsiteY8" fmla="*/ 665246 h 837841"/>
              <a:gd name="connsiteX9" fmla="*/ 111056 w 837841"/>
              <a:gd name="connsiteY9" fmla="*/ 468186 h 83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841" h="837841">
                <a:moveTo>
                  <a:pt x="111056" y="172595"/>
                </a:moveTo>
                <a:lnTo>
                  <a:pt x="726785" y="172595"/>
                </a:lnTo>
                <a:lnTo>
                  <a:pt x="726785" y="369655"/>
                </a:lnTo>
                <a:lnTo>
                  <a:pt x="111056" y="369655"/>
                </a:lnTo>
                <a:lnTo>
                  <a:pt x="111056" y="172595"/>
                </a:lnTo>
                <a:close/>
                <a:moveTo>
                  <a:pt x="111056" y="468186"/>
                </a:moveTo>
                <a:lnTo>
                  <a:pt x="726785" y="468186"/>
                </a:lnTo>
                <a:lnTo>
                  <a:pt x="726785" y="665246"/>
                </a:lnTo>
                <a:lnTo>
                  <a:pt x="111056" y="665246"/>
                </a:lnTo>
                <a:lnTo>
                  <a:pt x="111056" y="468186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1056" tIns="172595" rIns="111056" bIns="172595" spcCol="1270" anchor="ctr"/>
          <a:lstStyle/>
          <a:p>
            <a:pPr algn="ctr" defTabSz="16446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hr-HR" sz="3700"/>
          </a:p>
        </p:txBody>
      </p:sp>
      <p:sp>
        <p:nvSpPr>
          <p:cNvPr id="20" name="Freeform 19"/>
          <p:cNvSpPr/>
          <p:nvPr/>
        </p:nvSpPr>
        <p:spPr>
          <a:xfrm>
            <a:off x="5141913" y="4875213"/>
            <a:ext cx="1444625" cy="144462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2190" tIns="252190" rIns="252190" bIns="252190" spcCol="1270" anchor="ctr"/>
          <a:lstStyle/>
          <a:p>
            <a:pPr algn="ctr"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3200" b="1" dirty="0"/>
              <a:t>50</a:t>
            </a:r>
            <a:r>
              <a:rPr lang="hr-HR" sz="1700" b="1" dirty="0"/>
              <a:t> </a:t>
            </a:r>
            <a:r>
              <a:rPr lang="hr-HR" sz="1600" b="1" dirty="0"/>
              <a:t>bodova </a:t>
            </a:r>
            <a:r>
              <a:rPr lang="hr-HR" sz="1600" b="1" dirty="0" err="1"/>
              <a:t>maks</a:t>
            </a:r>
            <a:r>
              <a:rPr lang="hr-HR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794448" cy="381642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+mn-lt"/>
              </a:rPr>
              <a:t>Učenici u OŠ dobivaju elektronički identitet (korisničko ime i lozinku, kao i za e- dnevnik)</a:t>
            </a:r>
          </a:p>
          <a:p>
            <a:r>
              <a:rPr lang="hr-HR" dirty="0" smtClean="0">
                <a:latin typeface="+mn-lt"/>
              </a:rPr>
              <a:t>SMS-om dobivaju PIN </a:t>
            </a:r>
            <a:r>
              <a:rPr lang="hr-HR" sz="2600" dirty="0" smtClean="0">
                <a:latin typeface="+mn-lt"/>
              </a:rPr>
              <a:t>(osobni identifikacijski broj)</a:t>
            </a:r>
          </a:p>
          <a:p>
            <a:r>
              <a:rPr lang="ta-IN" dirty="0" smtClean="0">
                <a:latin typeface="+mn-lt"/>
              </a:rPr>
              <a:t>Odabiru </a:t>
            </a:r>
            <a:r>
              <a:rPr lang="ta-IN" b="1" dirty="0" smtClean="0">
                <a:latin typeface="+mn-lt"/>
              </a:rPr>
              <a:t>max </a:t>
            </a:r>
            <a:r>
              <a:rPr lang="hr-HR" b="1" dirty="0" smtClean="0">
                <a:latin typeface="+mn-lt"/>
              </a:rPr>
              <a:t>6 obrazovnih programa</a:t>
            </a:r>
            <a:r>
              <a:rPr lang="ta-IN" b="1" dirty="0" smtClean="0">
                <a:latin typeface="+mn-lt"/>
              </a:rPr>
              <a:t> </a:t>
            </a:r>
            <a:r>
              <a:rPr lang="hr-HR" dirty="0" smtClean="0">
                <a:latin typeface="+mn-lt"/>
              </a:rPr>
              <a:t>i redaju ih prema redoslijedu želja</a:t>
            </a:r>
          </a:p>
          <a:p>
            <a:r>
              <a:rPr lang="hr-HR" dirty="0" smtClean="0">
                <a:latin typeface="+mn-lt"/>
              </a:rPr>
              <a:t>Svi podaci o učenicima preuzimaju se iz e-matice  i provjeravaju u sustavu OIB</a:t>
            </a:r>
          </a:p>
        </p:txBody>
      </p:sp>
    </p:spTree>
    <p:extLst>
      <p:ext uri="{BB962C8B-B14F-4D97-AF65-F5344CB8AC3E}">
        <p14:creationId xmlns:p14="http://schemas.microsoft.com/office/powerpoint/2010/main" val="387511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168" y="404664"/>
            <a:ext cx="74980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600" b="1" dirty="0" smtClean="0">
                <a:latin typeface="+mn-lt"/>
                <a:cs typeface="Times New Roman" pitchFamily="18" charset="0"/>
              </a:rPr>
              <a:t/>
            </a:r>
            <a:br>
              <a:rPr lang="hr-HR" sz="2600" b="1" dirty="0" smtClean="0">
                <a:latin typeface="+mn-lt"/>
                <a:cs typeface="Times New Roman" pitchFamily="18" charset="0"/>
              </a:rPr>
            </a:br>
            <a:r>
              <a:rPr lang="hr-HR" sz="2200" b="1" dirty="0" smtClean="0">
                <a:latin typeface="+mn-lt"/>
                <a:cs typeface="Times New Roman" pitchFamily="18" charset="0"/>
              </a:rPr>
              <a:t>Dodatni element –sposobnosti, darovitosti i znanja kandidata</a:t>
            </a:r>
            <a:endParaRPr lang="en-US" sz="2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47800"/>
            <a:ext cx="8610160" cy="4800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sr-Latn-CS" altLang="en-US" sz="2000" b="1" dirty="0" smtClean="0">
                <a:latin typeface="+mn-lt"/>
                <a:ea typeface="Verdana" pitchFamily="34" charset="0"/>
                <a:cs typeface="Times New Roman" pitchFamily="18" charset="0"/>
                <a:sym typeface="Arial" charset="0"/>
              </a:rPr>
              <a:t>V</a:t>
            </a:r>
            <a:r>
              <a:rPr lang="hr-HR" altLang="en-US" sz="2000" b="1" dirty="0" smtClean="0">
                <a:latin typeface="+mn-lt"/>
                <a:ea typeface="Verdana" pitchFamily="34" charset="0"/>
                <a:cs typeface="Times New Roman" pitchFamily="18" charset="0"/>
                <a:sym typeface="Arial" charset="0"/>
              </a:rPr>
              <a:t>REDNOVANJE REZULTATA POSTIGNUTIH NA NATJECANJIMA IZ ZNANJA I U SPORTU</a:t>
            </a:r>
          </a:p>
          <a:p>
            <a:pPr algn="ctr">
              <a:buFont typeface="Wingdings" pitchFamily="2" charset="2"/>
              <a:buNone/>
            </a:pPr>
            <a:endParaRPr lang="sr-Latn-CS" altLang="en-US" sz="2000" b="1" dirty="0" smtClean="0">
              <a:latin typeface="+mn-lt"/>
              <a:ea typeface="Verdana" pitchFamily="34" charset="0"/>
              <a:cs typeface="Times New Roman" pitchFamily="18" charset="0"/>
              <a:sym typeface="Arial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r-Latn-CS" altLang="en-US" sz="2000" dirty="0" smtClean="0">
                <a:latin typeface="+mn-lt"/>
                <a:ea typeface="Verdana" pitchFamily="34" charset="0"/>
                <a:cs typeface="Times New Roman" pitchFamily="18" charset="0"/>
                <a:sym typeface="Arial" charset="0"/>
              </a:rPr>
              <a:t>Pravo na dodatne bodove ili izravni upis ostvaruju kandidati na osnovi rezultata koje su postigli </a:t>
            </a:r>
            <a:r>
              <a:rPr lang="sr-Latn-CS" altLang="en-US" sz="2000" b="1" dirty="0" smtClean="0">
                <a:latin typeface="+mn-lt"/>
                <a:ea typeface="Verdana" pitchFamily="34" charset="0"/>
                <a:cs typeface="Times New Roman" pitchFamily="18" charset="0"/>
                <a:sym typeface="Arial" charset="0"/>
              </a:rPr>
              <a:t>na državnim natjecanjima u znanju iz nastavnih predmeta posebno značajnih za upis </a:t>
            </a:r>
            <a:r>
              <a:rPr lang="sr-Latn-CS" altLang="en-US" sz="2000" dirty="0" smtClean="0">
                <a:latin typeface="+mn-lt"/>
                <a:ea typeface="Verdana" pitchFamily="34" charset="0"/>
                <a:cs typeface="Times New Roman" pitchFamily="18" charset="0"/>
                <a:sym typeface="Arial" charset="0"/>
              </a:rPr>
              <a:t>(Hrvatskoga jezika, Matematike, prvoga stranoga jezika, dvaju nastavnih predmeta posebno važnih za upis, te jednom natjecanju koje samostalno određuje škola),</a:t>
            </a:r>
            <a:r>
              <a:rPr lang="sr-Latn-CS" altLang="en-US" sz="2000" b="1" dirty="0" smtClean="0">
                <a:latin typeface="+mn-lt"/>
                <a:ea typeface="Verdana" pitchFamily="34" charset="0"/>
                <a:cs typeface="Times New Roman" pitchFamily="18" charset="0"/>
                <a:sym typeface="Arial" charset="0"/>
              </a:rPr>
              <a:t> iz Kataloga natjecanja i smotri učenika i učenica osnovnih i srednjih škola Republike Hrvatske, koja se provode u organizaciji Agencije za odgoj i obrazovanje te na osnovi rezultata s međunarodnih natjecanja u znanju iz gore navedenih predmeta</a:t>
            </a:r>
            <a:endParaRPr lang="sr-Latn-CS" altLang="en-US" sz="2000" dirty="0" smtClean="0">
              <a:latin typeface="+mn-lt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altLang="en-US" sz="3600" b="1" dirty="0">
                <a:cs typeface="Times New Roman" pitchFamily="18" charset="0"/>
              </a:rPr>
              <a:t>Posebni</a:t>
            </a:r>
            <a:r>
              <a:rPr lang="hr-HR" altLang="en-US" sz="3600" b="1" dirty="0">
                <a:cs typeface="Times New Roman" pitchFamily="18" charset="0"/>
              </a:rPr>
              <a:t> element </a:t>
            </a:r>
            <a:r>
              <a:rPr lang="hr-HR" altLang="en-US" sz="3600" b="1" dirty="0" smtClean="0">
                <a:cs typeface="Times New Roman" pitchFamily="18" charset="0"/>
              </a:rPr>
              <a:t>vrednovanja</a:t>
            </a:r>
            <a:br>
              <a:rPr lang="hr-HR" altLang="en-US" sz="3600" b="1" dirty="0" smtClean="0">
                <a:cs typeface="Times New Roman" pitchFamily="18" charset="0"/>
              </a:rPr>
            </a:br>
            <a:r>
              <a:rPr lang="hr-HR" altLang="en-US" sz="2000" b="1" dirty="0">
                <a:cs typeface="Times New Roman" pitchFamily="18" charset="0"/>
              </a:rPr>
              <a:t/>
            </a:r>
            <a:br>
              <a:rPr lang="hr-HR" altLang="en-US" sz="2000" b="1" dirty="0">
                <a:cs typeface="Times New Roman" pitchFamily="18" charset="0"/>
              </a:rPr>
            </a:br>
            <a:r>
              <a:rPr lang="hr-HR" altLang="en-US" sz="2200" b="1" dirty="0">
                <a:solidFill>
                  <a:schemeClr val="tx1"/>
                </a:solidFill>
                <a:effectLst/>
                <a:cs typeface="Times New Roman" pitchFamily="18" charset="0"/>
              </a:rPr>
              <a:t>U</a:t>
            </a:r>
            <a:r>
              <a:rPr lang="hr-HR" sz="2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pis k</a:t>
            </a:r>
            <a:r>
              <a:rPr lang="en-US" sz="2200" b="1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andidat</a:t>
            </a:r>
            <a:r>
              <a:rPr lang="hr-HR" sz="2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cs typeface="Times New Roman" pitchFamily="18" charset="0"/>
              </a:rPr>
              <a:t>sa</a:t>
            </a:r>
            <a:r>
              <a:rPr lang="en-US" sz="2200" b="1" dirty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cs typeface="Times New Roman" pitchFamily="18" charset="0"/>
              </a:rPr>
              <a:t>zdravstvenim</a:t>
            </a:r>
            <a:r>
              <a:rPr lang="en-US" sz="2200" b="1" dirty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cs typeface="Times New Roman" pitchFamily="18" charset="0"/>
              </a:rPr>
              <a:t>teškoćama</a:t>
            </a:r>
            <a:endParaRPr lang="hr-HR" sz="2200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916832"/>
            <a:ext cx="7890080" cy="4331568"/>
          </a:xfrm>
        </p:spPr>
        <p:txBody>
          <a:bodyPr>
            <a:normAutofit/>
          </a:bodyPr>
          <a:lstStyle/>
          <a:p>
            <a:r>
              <a:rPr lang="en-US" sz="1900" b="1" dirty="0" err="1">
                <a:cs typeface="Times New Roman" pitchFamily="18" charset="0"/>
              </a:rPr>
              <a:t>Kandidatima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sa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zdravstvenim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 smtClean="0">
                <a:cs typeface="Times New Roman" pitchFamily="18" charset="0"/>
              </a:rPr>
              <a:t>teškoćama</a:t>
            </a:r>
            <a:r>
              <a:rPr lang="hr-HR" sz="1900" b="1" dirty="0" smtClean="0">
                <a:cs typeface="Times New Roman" pitchFamily="18" charset="0"/>
              </a:rPr>
              <a:t> </a:t>
            </a:r>
            <a:r>
              <a:rPr lang="hr-HR" sz="1900" dirty="0" smtClean="0">
                <a:cs typeface="Times New Roman" pitchFamily="18" charset="0"/>
              </a:rPr>
              <a:t>su kandidati koji su prethodno obrazovanje završili po redovitom nastavnom planu i programu, a kojima su teže zdravstvene teškoće i/ili dugotrajno liječenje utjecali na postizanje rezultata tijekom obrazovanja</a:t>
            </a:r>
          </a:p>
          <a:p>
            <a:pPr marL="82296" indent="0">
              <a:buNone/>
            </a:pPr>
            <a:endParaRPr lang="hr-HR" sz="1900" b="1" dirty="0">
              <a:cs typeface="Times New Roman" pitchFamily="18" charset="0"/>
            </a:endParaRPr>
          </a:p>
          <a:p>
            <a:r>
              <a:rPr lang="en-US" sz="1900" b="1" dirty="0" err="1" smtClean="0">
                <a:cs typeface="Times New Roman" pitchFamily="18" charset="0"/>
              </a:rPr>
              <a:t>Kandidatima</a:t>
            </a:r>
            <a:r>
              <a:rPr lang="en-US" sz="1900" b="1" dirty="0" smtClean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sa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zdravstvenim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teškoćama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dodaju</a:t>
            </a:r>
            <a:r>
              <a:rPr lang="en-US" sz="1900" dirty="0">
                <a:cs typeface="Times New Roman" pitchFamily="18" charset="0"/>
              </a:rPr>
              <a:t> se </a:t>
            </a:r>
            <a:r>
              <a:rPr lang="hr-HR" sz="1900" b="1" u="sng" dirty="0" smtClean="0">
                <a:solidFill>
                  <a:srgbClr val="FF0000"/>
                </a:solidFill>
                <a:cs typeface="Times New Roman" pitchFamily="18" charset="0"/>
              </a:rPr>
              <a:t>jedan</a:t>
            </a:r>
            <a:r>
              <a:rPr lang="en-US" sz="1900" b="1" u="sng" dirty="0" smtClean="0">
                <a:solidFill>
                  <a:srgbClr val="FF0000"/>
                </a:solidFill>
                <a:cs typeface="Times New Roman" pitchFamily="18" charset="0"/>
              </a:rPr>
              <a:t> bod </a:t>
            </a:r>
            <a:r>
              <a:rPr lang="en-US" sz="1900" dirty="0" err="1">
                <a:cs typeface="Times New Roman" pitchFamily="18" charset="0"/>
              </a:rPr>
              <a:t>na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broj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bodova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koji</a:t>
            </a:r>
            <a:r>
              <a:rPr lang="en-US" sz="1900" dirty="0">
                <a:cs typeface="Times New Roman" pitchFamily="18" charset="0"/>
              </a:rPr>
              <a:t> je </a:t>
            </a:r>
            <a:r>
              <a:rPr lang="en-US" sz="1900" dirty="0" err="1">
                <a:cs typeface="Times New Roman" pitchFamily="18" charset="0"/>
              </a:rPr>
              <a:t>utvrđen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tijekom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postupka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vrednovanja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programe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obrazovanja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koje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posjeduje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stručno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mišljenje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službe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profesionalno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usmjeravanje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Hrvatskoga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zavoda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 smtClean="0">
                <a:cs typeface="Times New Roman" pitchFamily="18" charset="0"/>
              </a:rPr>
              <a:t>zapošljavanje</a:t>
            </a:r>
            <a:endParaRPr lang="hr-HR" sz="1900" dirty="0" smtClean="0">
              <a:cs typeface="Times New Roman" pitchFamily="18" charset="0"/>
            </a:endParaRPr>
          </a:p>
          <a:p>
            <a:pPr marL="82296" indent="0">
              <a:buNone/>
            </a:pPr>
            <a:endParaRPr lang="hr-HR" sz="19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r-HR" sz="1800" dirty="0">
                <a:cs typeface="Times New Roman" pitchFamily="18" charset="0"/>
              </a:rPr>
              <a:t>Za ostvarenje </a:t>
            </a:r>
            <a:r>
              <a:rPr lang="hr-HR" sz="1800" dirty="0" smtClean="0">
                <a:cs typeface="Times New Roman" pitchFamily="18" charset="0"/>
              </a:rPr>
              <a:t>ovog prava </a:t>
            </a:r>
            <a:r>
              <a:rPr lang="hr-HR" sz="1800" dirty="0">
                <a:cs typeface="Times New Roman" pitchFamily="18" charset="0"/>
              </a:rPr>
              <a:t>kandidat obavezno prilaže: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hr-HR" sz="1800" dirty="0">
                <a:cs typeface="Times New Roman" pitchFamily="18" charset="0"/>
              </a:rPr>
              <a:t> - </a:t>
            </a:r>
            <a:r>
              <a:rPr lang="hr-HR" sz="1800" dirty="0" smtClean="0">
                <a:cs typeface="Times New Roman" pitchFamily="18" charset="0"/>
              </a:rPr>
              <a:t>stručno </a:t>
            </a:r>
            <a:r>
              <a:rPr lang="hr-HR" sz="1800" dirty="0">
                <a:cs typeface="Times New Roman" pitchFamily="18" charset="0"/>
              </a:rPr>
              <a:t>mišljenje nadležnog školskog liječnika i stručno mišljenje Službe za profesionalno </a:t>
            </a:r>
            <a:r>
              <a:rPr lang="hr-HR" sz="1800" dirty="0" smtClean="0">
                <a:cs typeface="Times New Roman" pitchFamily="18" charset="0"/>
              </a:rPr>
              <a:t>usmjerenje </a:t>
            </a:r>
            <a:r>
              <a:rPr lang="hr-HR" sz="1800" dirty="0">
                <a:cs typeface="Times New Roman" pitchFamily="18" charset="0"/>
              </a:rPr>
              <a:t>Hrvatskog zavoda za zapošljavanje</a:t>
            </a:r>
          </a:p>
          <a:p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18835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+mn-lt"/>
                <a:cs typeface="Times New Roman" pitchFamily="18" charset="0"/>
                <a:sym typeface="Arial" charset="0"/>
              </a:rPr>
              <a:t>Posebni</a:t>
            </a:r>
            <a:r>
              <a:rPr lang="en-US" sz="3200" b="1" dirty="0" smtClean="0">
                <a:latin typeface="+mn-lt"/>
                <a:cs typeface="Times New Roman" pitchFamily="18" charset="0"/>
                <a:sym typeface="Arial" charset="0"/>
              </a:rPr>
              <a:t> element </a:t>
            </a:r>
            <a:r>
              <a:rPr lang="en-US" sz="3200" b="1" dirty="0" err="1" smtClean="0">
                <a:latin typeface="+mn-lt"/>
                <a:cs typeface="Times New Roman" pitchFamily="18" charset="0"/>
                <a:sym typeface="Arial" charset="0"/>
              </a:rPr>
              <a:t>vrednovanja</a:t>
            </a:r>
            <a:endParaRPr lang="en-US" sz="3200" b="1" dirty="0" smtClean="0">
              <a:latin typeface="+mn-lt"/>
              <a:cs typeface="Times New Roman" pitchFamily="18" charset="0"/>
              <a:sym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610160" cy="4475584"/>
          </a:xfrm>
        </p:spPr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en-US" sz="2000" dirty="0" err="1" smtClean="0">
                <a:cs typeface="Times New Roman" pitchFamily="18" charset="0"/>
              </a:rPr>
              <a:t>Kandidatu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koji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živi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u </a:t>
            </a:r>
            <a:r>
              <a:rPr lang="en-US" sz="2000" b="1" dirty="0" err="1" smtClean="0">
                <a:cs typeface="Times New Roman" pitchFamily="18" charset="0"/>
              </a:rPr>
              <a:t>otežanim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uvjetima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uzrokovanim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ekonomskim</a:t>
            </a:r>
            <a:r>
              <a:rPr lang="en-US" sz="2000" b="1" dirty="0" smtClean="0">
                <a:cs typeface="Times New Roman" pitchFamily="18" charset="0"/>
              </a:rPr>
              <a:t>, </a:t>
            </a:r>
            <a:r>
              <a:rPr lang="en-US" sz="2000" b="1" dirty="0" err="1" smtClean="0">
                <a:cs typeface="Times New Roman" pitchFamily="18" charset="0"/>
              </a:rPr>
              <a:t>socijalnim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te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odgojnim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čimbenicima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koji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su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mogli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utjecati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na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uspjeh</a:t>
            </a:r>
            <a:r>
              <a:rPr lang="en-US" sz="2000" dirty="0" smtClean="0">
                <a:cs typeface="Times New Roman" pitchFamily="18" charset="0"/>
              </a:rPr>
              <a:t> u </a:t>
            </a:r>
            <a:r>
              <a:rPr lang="en-US" sz="2000" dirty="0" err="1" smtClean="0">
                <a:cs typeface="Times New Roman" pitchFamily="18" charset="0"/>
              </a:rPr>
              <a:t>osnovnoj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školi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err="1" smtClean="0">
                <a:cs typeface="Times New Roman" pitchFamily="18" charset="0"/>
              </a:rPr>
              <a:t>dodaje</a:t>
            </a:r>
            <a:r>
              <a:rPr lang="en-US" sz="2000" dirty="0" smtClean="0">
                <a:cs typeface="Times New Roman" pitchFamily="18" charset="0"/>
              </a:rPr>
              <a:t> se </a:t>
            </a:r>
            <a:r>
              <a:rPr lang="en-US" sz="2000" b="1" u="sng" dirty="0" err="1" smtClean="0">
                <a:cs typeface="Times New Roman" pitchFamily="18" charset="0"/>
              </a:rPr>
              <a:t>jedan</a:t>
            </a:r>
            <a:r>
              <a:rPr lang="en-US" sz="2000" b="1" u="sng" dirty="0" smtClean="0">
                <a:cs typeface="Times New Roman" pitchFamily="18" charset="0"/>
              </a:rPr>
              <a:t> bod </a:t>
            </a:r>
            <a:r>
              <a:rPr lang="en-US" sz="2000" dirty="0" err="1" smtClean="0">
                <a:cs typeface="Times New Roman" pitchFamily="18" charset="0"/>
              </a:rPr>
              <a:t>na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broj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bodova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koji</a:t>
            </a:r>
            <a:r>
              <a:rPr lang="en-US" sz="2000" dirty="0" smtClean="0">
                <a:cs typeface="Times New Roman" pitchFamily="18" charset="0"/>
              </a:rPr>
              <a:t> je </a:t>
            </a:r>
            <a:r>
              <a:rPr lang="en-US" sz="2000" dirty="0" err="1" smtClean="0">
                <a:cs typeface="Times New Roman" pitchFamily="18" charset="0"/>
              </a:rPr>
              <a:t>utvrđen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tijekom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postupka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vrednovanja</a:t>
            </a:r>
            <a:r>
              <a:rPr lang="en-US" sz="2000" dirty="0" smtClean="0">
                <a:cs typeface="Times New Roman" pitchFamily="18" charset="0"/>
              </a:rPr>
              <a:t>. </a:t>
            </a:r>
            <a:endParaRPr lang="hr-HR" sz="2000" dirty="0" smtClean="0"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hr-HR" sz="2000" dirty="0" smtClean="0">
              <a:cs typeface="Times New Roman" pitchFamily="18" charset="0"/>
            </a:endParaRPr>
          </a:p>
          <a:p>
            <a:pPr>
              <a:defRPr/>
            </a:pPr>
            <a:r>
              <a:rPr lang="hr-HR" sz="2000" b="1" dirty="0" smtClean="0">
                <a:cs typeface="Times New Roman" pitchFamily="18" charset="0"/>
              </a:rPr>
              <a:t> Otežani uvjeti uzrokovani ekonomskim, socijalnim te odgojnim čimbenicima </a:t>
            </a:r>
            <a:r>
              <a:rPr lang="hr-HR" sz="2000" dirty="0" smtClean="0">
                <a:cs typeface="Times New Roman" pitchFamily="18" charset="0"/>
              </a:rPr>
              <a:t>koji su mogli utjecati na uspjeh kandidata u osnovnoj školi jesu, ako kandidat:</a:t>
            </a:r>
          </a:p>
          <a:p>
            <a:pPr>
              <a:defRPr/>
            </a:pPr>
            <a:r>
              <a:rPr lang="hr-HR" sz="2000" b="1" dirty="0" smtClean="0">
                <a:cs typeface="Times New Roman" pitchFamily="18" charset="0"/>
              </a:rPr>
              <a:t>živi uz jednoga i/ili oba roditelja s dugotrajnom teškom bolesti</a:t>
            </a:r>
            <a:r>
              <a:rPr lang="hr-HR" sz="2000" dirty="0" smtClean="0">
                <a:cs typeface="Times New Roman" pitchFamily="18" charset="0"/>
              </a:rPr>
              <a:t>; </a:t>
            </a:r>
          </a:p>
          <a:p>
            <a:pPr>
              <a:defRPr/>
            </a:pPr>
            <a:r>
              <a:rPr lang="hr-HR" sz="2000" dirty="0" smtClean="0">
                <a:cs typeface="Times New Roman" pitchFamily="18" charset="0"/>
              </a:rPr>
              <a:t>živi uz </a:t>
            </a:r>
            <a:r>
              <a:rPr lang="hr-HR" sz="2000" b="1" dirty="0" smtClean="0">
                <a:cs typeface="Times New Roman" pitchFamily="18" charset="0"/>
              </a:rPr>
              <a:t>dugotrajno nezaposlena oba roditelja</a:t>
            </a:r>
            <a:r>
              <a:rPr lang="hr-HR" sz="2000" dirty="0" smtClean="0">
                <a:cs typeface="Times New Roman" pitchFamily="18" charset="0"/>
              </a:rPr>
              <a:t>, u smislu članka 2. </a:t>
            </a:r>
            <a:r>
              <a:rPr lang="hr-HR" sz="2000" i="1" dirty="0" smtClean="0">
                <a:cs typeface="Times New Roman" pitchFamily="18" charset="0"/>
              </a:rPr>
              <a:t>Zakona o poticanju zapošljavanja</a:t>
            </a:r>
            <a:r>
              <a:rPr lang="hr-HR" sz="2000" dirty="0" smtClean="0">
                <a:cs typeface="Times New Roman" pitchFamily="18" charset="0"/>
              </a:rPr>
              <a:t> (N. N., br. 57/12 i 120/12); </a:t>
            </a:r>
          </a:p>
          <a:p>
            <a:pPr marL="0" indent="0">
              <a:buSzPct val="100000"/>
              <a:buFont typeface="Wingdings" pitchFamily="2" charset="2"/>
              <a:buNone/>
              <a:defRPr/>
            </a:pPr>
            <a:endParaRPr lang="hr-HR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ü"/>
              <a:defRPr/>
            </a:pPr>
            <a:endParaRPr lang="en-US" sz="2000" dirty="0" smtClean="0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+mn-lt"/>
                <a:cs typeface="Times New Roman" pitchFamily="18" charset="0"/>
                <a:sym typeface="Arial" charset="0"/>
              </a:rPr>
              <a:t>Posebni</a:t>
            </a:r>
            <a:r>
              <a:rPr lang="en-US" sz="2400" b="1" dirty="0" smtClean="0">
                <a:latin typeface="+mn-lt"/>
                <a:cs typeface="Times New Roman" pitchFamily="18" charset="0"/>
                <a:sym typeface="Arial" charset="0"/>
              </a:rPr>
              <a:t> element </a:t>
            </a:r>
            <a:r>
              <a:rPr lang="en-US" sz="2400" b="1" dirty="0" err="1" smtClean="0">
                <a:latin typeface="+mn-lt"/>
                <a:cs typeface="Times New Roman" pitchFamily="18" charset="0"/>
                <a:sym typeface="Arial" charset="0"/>
              </a:rPr>
              <a:t>vrednovanja</a:t>
            </a:r>
            <a:endParaRPr lang="en-US" sz="2400" b="1" dirty="0" smtClean="0">
              <a:latin typeface="+mn-lt"/>
              <a:cs typeface="Times New Roman" pitchFamily="18" charset="0"/>
              <a:sym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844824"/>
            <a:ext cx="792088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hr-HR" sz="1800" b="1" dirty="0" smtClean="0">
                <a:latin typeface="+mn-lt"/>
                <a:cs typeface="Times New Roman" pitchFamily="18" charset="0"/>
              </a:rPr>
              <a:t>živi uz samohranoga roditelja </a:t>
            </a:r>
            <a:r>
              <a:rPr lang="hr-HR" sz="1800" dirty="0" smtClean="0">
                <a:latin typeface="+mn-lt"/>
                <a:cs typeface="Times New Roman" pitchFamily="18" charset="0"/>
              </a:rPr>
              <a:t>(roditelj koji nije u braku i ne živi u izvanbračnoj zajednici, a sam skrbi i uzdržava svoje dijete) korisnika socijalne skrbi, u smislu članaka 27. i 30. </a:t>
            </a:r>
            <a:r>
              <a:rPr lang="hr-HR" sz="1800" i="1" dirty="0" smtClean="0">
                <a:latin typeface="+mn-lt"/>
                <a:cs typeface="Times New Roman" pitchFamily="18" charset="0"/>
              </a:rPr>
              <a:t>Zakona o socijalnoj skrbi </a:t>
            </a:r>
            <a:r>
              <a:rPr lang="hr-HR" sz="1800" dirty="0" smtClean="0">
                <a:latin typeface="+mn-lt"/>
                <a:cs typeface="Times New Roman" pitchFamily="18" charset="0"/>
              </a:rPr>
              <a:t>(N. N., br. 33/12) te posjeduje rješenje ili drugi upravni akt centra za socijalnu skrb ili nadležnoga tijela u jedinici lokalne ili područne (regionalne) jedinice i Grada Zagreba o pravu samohranoga roditelja korisnika socijalne skrbi;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1800" dirty="0" smtClean="0">
                <a:latin typeface="+mn-lt"/>
                <a:cs typeface="Times New Roman" pitchFamily="18" charset="0"/>
              </a:rPr>
              <a:t>ako je </a:t>
            </a:r>
            <a:r>
              <a:rPr lang="hr-HR" sz="1800" b="1" dirty="0" smtClean="0">
                <a:latin typeface="+mn-lt"/>
                <a:cs typeface="Times New Roman" pitchFamily="18" charset="0"/>
              </a:rPr>
              <a:t>kandidatu jedan roditelj preminuo</a:t>
            </a:r>
            <a:r>
              <a:rPr lang="hr-HR" sz="1800" dirty="0" smtClean="0">
                <a:latin typeface="+mn-lt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1800" dirty="0" smtClean="0">
                <a:latin typeface="+mn-lt"/>
                <a:cs typeface="Times New Roman" pitchFamily="18" charset="0"/>
              </a:rPr>
              <a:t>ako je </a:t>
            </a:r>
            <a:r>
              <a:rPr lang="hr-HR" sz="1800" b="1" dirty="0" smtClean="0">
                <a:latin typeface="+mn-lt"/>
                <a:cs typeface="Times New Roman" pitchFamily="18" charset="0"/>
              </a:rPr>
              <a:t>kandidat dijete bez roditelja ili odgovarajuće roditeljske skrbi</a:t>
            </a:r>
            <a:r>
              <a:rPr lang="hr-HR" sz="1800" dirty="0" smtClean="0">
                <a:latin typeface="+mn-lt"/>
                <a:cs typeface="Times New Roman" pitchFamily="18" charset="0"/>
              </a:rPr>
              <a:t>, u smislu čl. 27. </a:t>
            </a:r>
            <a:r>
              <a:rPr lang="hr-HR" sz="1800" i="1" dirty="0" smtClean="0">
                <a:latin typeface="+mn-lt"/>
                <a:cs typeface="Times New Roman" pitchFamily="18" charset="0"/>
              </a:rPr>
              <a:t>Zakona o socijalnoj skrbi</a:t>
            </a:r>
            <a:r>
              <a:rPr lang="hr-HR" sz="1800" dirty="0" smtClean="0">
                <a:latin typeface="+mn-lt"/>
                <a:cs typeface="Times New Roman" pitchFamily="18" charset="0"/>
              </a:rPr>
              <a:t> (N. N., br. 33/12)</a:t>
            </a:r>
          </a:p>
          <a:p>
            <a:pPr marL="82296" indent="0">
              <a:buNone/>
              <a:defRPr/>
            </a:pPr>
            <a:endParaRPr lang="hr-HR" sz="1800" dirty="0" smtClean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hr-HR" sz="1800" dirty="0" smtClean="0">
                <a:latin typeface="+mn-lt"/>
              </a:rPr>
              <a:t>kandidatu koji je </a:t>
            </a:r>
            <a:r>
              <a:rPr lang="hr-HR" sz="1800" b="1" dirty="0" smtClean="0">
                <a:latin typeface="+mn-lt"/>
              </a:rPr>
              <a:t>pripadnik romske nacionalne manjine</a:t>
            </a:r>
            <a:r>
              <a:rPr lang="hr-HR" sz="1800" dirty="0" smtClean="0">
                <a:latin typeface="+mn-lt"/>
              </a:rPr>
              <a:t>, a živi u uvjetima koji su mogli utjecati na njegov uspjeh u osnovnoj školi, dodaje se jedan bod na broj bodova koji je utvrđen tijekom postupka vrednovanja.</a:t>
            </a:r>
          </a:p>
          <a:p>
            <a:pPr>
              <a:buFont typeface="Wingdings" pitchFamily="2" charset="2"/>
              <a:buChar char="§"/>
              <a:defRPr/>
            </a:pPr>
            <a:endParaRPr lang="hr-HR" sz="1800" dirty="0" smtClean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hr-HR" sz="1800" dirty="0" smtClean="0">
              <a:latin typeface="+mn-lt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hr-HR" sz="1800" dirty="0" smtClean="0">
              <a:latin typeface="+mn-lt"/>
              <a:cs typeface="Times New Roman" pitchFamily="18" charset="0"/>
            </a:endParaRPr>
          </a:p>
          <a:p>
            <a:pPr marL="0" indent="0">
              <a:buSzPct val="100000"/>
              <a:buFont typeface="Wingdings" pitchFamily="2" charset="2"/>
              <a:buChar char="§"/>
              <a:defRPr/>
            </a:pPr>
            <a:endParaRPr lang="hr-HR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ü"/>
              <a:defRPr/>
            </a:pPr>
            <a:endParaRPr lang="en-US" sz="2000" dirty="0" smtClean="0"/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538152" cy="46085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Za ostvarivanje navedenih prava kandidat je dužan priložiti odgovarajuća rješenja, potvrde ili druge dokumente!</a:t>
            </a:r>
            <a:b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/>
            </a:r>
            <a:b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 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( liječničku potvrdu o dugotrajnoj težoj bolesti jednog i/ili oba roditelja, potvrdu o dugotrajnoj nezaposlenosti iz područnog ureda Hrvatskog zavoda za zapošljavanje,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potvrdu o korištenju socijalne pomoći, </a:t>
            </a:r>
            <a:r>
              <a:rPr lang="hr-H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potvrdu o smrti roditelja (preslika smrtovnice),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potvrdu nadležnoga Centra za socijalnu skrb da je kandidat korisnik socijalne skrbi )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764704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>
                <a:effectLst/>
              </a:rPr>
              <a:t>Upis u programe obrazovanja za vezane obrte</a:t>
            </a:r>
            <a:endParaRPr lang="hr-HR" sz="2000" b="1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400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hr-HR" sz="1400" dirty="0" smtClean="0"/>
          </a:p>
          <a:p>
            <a:pPr marL="82296" indent="0">
              <a:buNone/>
            </a:pPr>
            <a:r>
              <a:rPr lang="vi-VN" sz="1700" dirty="0" smtClean="0"/>
              <a:t>Izbor </a:t>
            </a:r>
            <a:r>
              <a:rPr lang="vi-VN" sz="1700" dirty="0"/>
              <a:t>kandidata za upis u programe obrazovanja za vezane obrte utvrđuje se na temelju: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r>
              <a:rPr lang="hr-HR" sz="1700" dirty="0">
                <a:latin typeface="Gill Sans MT" panose="020B0502020104020203" pitchFamily="34" charset="-18"/>
              </a:rPr>
              <a:t>zajedničkog, posebnog i dodatnog elementa vrednovanja;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r>
              <a:rPr lang="hr-HR" sz="1700" dirty="0">
                <a:latin typeface="Gill Sans MT" panose="020B0502020104020203" pitchFamily="34" charset="-18"/>
              </a:rPr>
              <a:t>zdravstvene sposobnosti kandidata za obavljanje poslova i radnih zadaća u odabranom zanimanju. </a:t>
            </a:r>
          </a:p>
          <a:p>
            <a:pPr marL="82296" indent="0">
              <a:buNone/>
            </a:pPr>
            <a:endParaRPr lang="hr-HR" sz="1700" dirty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hr-HR" sz="1700" b="1" dirty="0" smtClean="0">
                <a:latin typeface="Gill Sans MT" panose="020B0502020104020203" pitchFamily="34" charset="-18"/>
              </a:rPr>
              <a:t>Zdravstvena </a:t>
            </a:r>
            <a:r>
              <a:rPr lang="hr-HR" sz="1700" b="1" dirty="0">
                <a:latin typeface="Gill Sans MT" panose="020B0502020104020203" pitchFamily="34" charset="-18"/>
              </a:rPr>
              <a:t>sposobnost kandidata </a:t>
            </a:r>
            <a:r>
              <a:rPr lang="hr-HR" sz="1700" dirty="0">
                <a:latin typeface="Gill Sans MT" panose="020B0502020104020203" pitchFamily="34" charset="-18"/>
              </a:rPr>
              <a:t>za obavljanje poslova i radnih zadaća uvjet je za prijavu u odabrano zanimanje i dokazuje se liječničkom svjedodžbom medicine rada. </a:t>
            </a: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vi-VN" sz="1700" dirty="0" smtClean="0"/>
              <a:t>Nakon </a:t>
            </a:r>
            <a:r>
              <a:rPr lang="vi-VN" sz="1700" dirty="0"/>
              <a:t>utvrđene ljestvice poretka kandidati su dužni pri upisu </a:t>
            </a:r>
            <a:r>
              <a:rPr lang="vi-VN" sz="1700" dirty="0" smtClean="0"/>
              <a:t>dostaviti</a:t>
            </a:r>
            <a:r>
              <a:rPr lang="hr-HR" sz="1700" dirty="0" smtClean="0"/>
              <a:t> srednjoj</a:t>
            </a:r>
            <a:r>
              <a:rPr lang="vi-VN" sz="1700" dirty="0" smtClean="0"/>
              <a:t> </a:t>
            </a:r>
            <a:r>
              <a:rPr lang="vi-VN" sz="1700" dirty="0"/>
              <a:t>školi </a:t>
            </a:r>
            <a:r>
              <a:rPr lang="vi-VN" sz="1700" dirty="0" smtClean="0"/>
              <a:t>sklopljen</a:t>
            </a:r>
            <a:r>
              <a:rPr lang="hr-HR" sz="1700" dirty="0" smtClean="0"/>
              <a:t>i</a:t>
            </a:r>
            <a:r>
              <a:rPr lang="vi-VN" sz="1700" dirty="0" smtClean="0"/>
              <a:t> </a:t>
            </a:r>
            <a:r>
              <a:rPr lang="vi-VN" sz="1700" b="1" dirty="0"/>
              <a:t>ugovor o </a:t>
            </a:r>
            <a:r>
              <a:rPr lang="vi-VN" sz="1700" b="1" dirty="0" smtClean="0"/>
              <a:t>naukovanju</a:t>
            </a:r>
            <a:r>
              <a:rPr lang="hr-HR" sz="1700" b="1" dirty="0" smtClean="0">
                <a:latin typeface="Gill Sans MT" panose="020B0502020104020203" pitchFamily="34" charset="-18"/>
              </a:rPr>
              <a:t> </a:t>
            </a:r>
            <a:r>
              <a:rPr lang="hr-HR" sz="1700" dirty="0" smtClean="0">
                <a:latin typeface="Gill Sans MT" panose="020B0502020104020203" pitchFamily="34" charset="-18"/>
              </a:rPr>
              <a:t> (licenciranog obrtnika ili pravne osobe za pojedine programe obrazovanja)</a:t>
            </a:r>
            <a:r>
              <a:rPr lang="vi-VN" sz="1700" dirty="0" smtClean="0"/>
              <a:t> </a:t>
            </a: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hr-HR" sz="1700" dirty="0" smtClean="0">
                <a:latin typeface="Gill Sans MT" panose="020B0502020104020203" pitchFamily="34" charset="-18"/>
              </a:rPr>
              <a:t>Ugovor </a:t>
            </a:r>
            <a:r>
              <a:rPr lang="hr-HR" sz="1700" dirty="0">
                <a:latin typeface="Gill Sans MT" panose="020B0502020104020203" pitchFamily="34" charset="-18"/>
              </a:rPr>
              <a:t>o naukovanju sklapaju licencirani obrtnik ili pravna osoba i učenik (roditelj ili skrbnik), u skladu s člancima 55. i 61. </a:t>
            </a:r>
            <a:r>
              <a:rPr lang="hr-HR" sz="1700" i="1" dirty="0">
                <a:latin typeface="Gill Sans MT" panose="020B0502020104020203" pitchFamily="34" charset="-18"/>
              </a:rPr>
              <a:t>Zakona o obrtu </a:t>
            </a:r>
            <a:r>
              <a:rPr lang="hr-HR" sz="1700" dirty="0">
                <a:latin typeface="Gill Sans MT" panose="020B0502020104020203" pitchFamily="34" charset="-18"/>
              </a:rPr>
              <a:t>(Narodne novine, broj: 143/2013.), koji donosi na uvid: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ovjerenu </a:t>
            </a:r>
            <a:r>
              <a:rPr lang="hr-HR" sz="1700" dirty="0">
                <a:latin typeface="Gill Sans MT" panose="020B0502020104020203" pitchFamily="34" charset="-18"/>
              </a:rPr>
              <a:t>presliku svjedodžbe završnoga razreda osnovnog obrazovanja;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liječničku </a:t>
            </a:r>
            <a:r>
              <a:rPr lang="hr-HR" sz="1700" dirty="0">
                <a:latin typeface="Gill Sans MT" panose="020B0502020104020203" pitchFamily="34" charset="-18"/>
              </a:rPr>
              <a:t>svjedodžbu medicine rada. </a:t>
            </a: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endParaRPr lang="hr-HR" sz="1700" dirty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r>
              <a:rPr lang="hr-HR" sz="1700" dirty="0">
                <a:latin typeface="Gill Sans MT" panose="020B0502020104020203" pitchFamily="34" charset="-18"/>
              </a:rPr>
              <a:t>Ugovor se sklapa u četiri istovjetna primjerka od kojih po jedan primjerak pripada učeniku (roditelju ili skrbniku), obrtniku ili pravnoj osobi, školi i Ministarstvu poduzetništva i obrta. </a:t>
            </a:r>
          </a:p>
          <a:p>
            <a:pPr marL="82296" indent="0">
              <a:buNone/>
            </a:pPr>
            <a:r>
              <a:rPr lang="hr-HR" sz="1700" dirty="0">
                <a:latin typeface="Gill Sans MT" panose="020B0502020104020203" pitchFamily="34" charset="-18"/>
              </a:rPr>
              <a:t/>
            </a:r>
            <a:br>
              <a:rPr lang="hr-HR" sz="1700" dirty="0">
                <a:latin typeface="Gill Sans MT" panose="020B0502020104020203" pitchFamily="34" charset="-18"/>
              </a:rPr>
            </a:br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endParaRPr lang="hr-HR" sz="17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89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496"/>
            <a:ext cx="9144000" cy="82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610700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3200" dirty="0" smtClean="0">
                <a:solidFill>
                  <a:srgbClr val="FF0000"/>
                </a:solidFill>
                <a:effectLst/>
              </a:rPr>
              <a:t> </a:t>
            </a:r>
            <a:br>
              <a:rPr lang="hr-HR" sz="3200" dirty="0" smtClean="0">
                <a:solidFill>
                  <a:srgbClr val="FF0000"/>
                </a:solidFill>
                <a:effectLst/>
              </a:rPr>
            </a:br>
            <a:r>
              <a:rPr lang="hr-HR" sz="3200" dirty="0" smtClean="0">
                <a:solidFill>
                  <a:srgbClr val="FF0000"/>
                </a:solidFill>
                <a:effectLst/>
              </a:rPr>
              <a:t/>
            </a:r>
            <a:br>
              <a:rPr lang="hr-HR" sz="3200" dirty="0" smtClean="0">
                <a:solidFill>
                  <a:srgbClr val="FF0000"/>
                </a:solidFill>
                <a:effectLst/>
              </a:rPr>
            </a:br>
            <a:r>
              <a:rPr lang="hr-HR" sz="3200" dirty="0" smtClean="0">
                <a:solidFill>
                  <a:srgbClr val="FF0000"/>
                </a:solidFill>
                <a:effectLst/>
              </a:rPr>
              <a:t> </a:t>
            </a:r>
            <a:r>
              <a:rPr lang="pl-PL" sz="3600" b="1" dirty="0" smtClean="0">
                <a:solidFill>
                  <a:srgbClr val="FF0000"/>
                </a:solidFill>
                <a:effectLst/>
              </a:rPr>
              <a:t>Sretno prilikom upisa </a:t>
            </a:r>
            <a:br>
              <a:rPr lang="pl-PL" sz="3600" b="1" dirty="0" smtClean="0">
                <a:solidFill>
                  <a:srgbClr val="FF0000"/>
                </a:solidFill>
                <a:effectLst/>
              </a:rPr>
            </a:br>
            <a:r>
              <a:rPr lang="pl-PL" sz="3600" b="1" dirty="0" smtClean="0">
                <a:solidFill>
                  <a:srgbClr val="FF0000"/>
                </a:solidFill>
                <a:effectLst/>
              </a:rPr>
              <a:t>u srednju školu !!!</a:t>
            </a:r>
            <a:r>
              <a:rPr lang="pl-PL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/>
              </a:rPr>
            </a:br>
            <a:r>
              <a:rPr lang="pl-PL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/>
              </a:rPr>
            </a:br>
            <a:r>
              <a:rPr lang="pl-PL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/>
              </a:rPr>
            </a:br>
            <a:r>
              <a:rPr lang="pl-PL" sz="2200" b="1" dirty="0" smtClean="0">
                <a:solidFill>
                  <a:schemeClr val="tx1"/>
                </a:solidFill>
                <a:effectLst/>
              </a:rPr>
              <a:t>Ukoliko imate pitanja ili teškoća oko upisa možete se obratiti</a:t>
            </a:r>
            <a:br>
              <a:rPr lang="pl-PL" sz="2200" b="1" dirty="0" smtClean="0">
                <a:solidFill>
                  <a:schemeClr val="tx1"/>
                </a:solidFill>
                <a:effectLst/>
              </a:rPr>
            </a:br>
            <a:r>
              <a:rPr lang="pl-PL" sz="2200" b="1" dirty="0" smtClean="0">
                <a:solidFill>
                  <a:schemeClr val="tx1"/>
                </a:solidFill>
                <a:effectLst/>
              </a:rPr>
              <a:t> CARNetovoj službi na broj tel. 01/6661-500</a:t>
            </a:r>
            <a:br>
              <a:rPr lang="pl-PL" sz="2200" b="1" dirty="0" smtClean="0">
                <a:solidFill>
                  <a:schemeClr val="tx1"/>
                </a:solidFill>
                <a:effectLst/>
              </a:rPr>
            </a:br>
            <a:r>
              <a:rPr lang="pl-PL" sz="2200" b="1" dirty="0">
                <a:solidFill>
                  <a:schemeClr val="tx1"/>
                </a:solidFill>
                <a:effectLst/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  <a:effectLst/>
              </a:rPr>
              <a:t>i e-mail: helpdesk@skole.hr</a:t>
            </a:r>
            <a:endParaRPr lang="hr-HR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Skola\Pictures\Kamo_nako_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6805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403648" y="1196752"/>
            <a:ext cx="705678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altLang="sr-Latn-R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“Ne odrastaju samo djeca. </a:t>
            </a:r>
            <a:endParaRPr lang="hr-HR" altLang="sr-Latn-RS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r-HR" altLang="sr-Latn-RS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Odrastaju </a:t>
            </a:r>
            <a:r>
              <a:rPr lang="hr-HR" altLang="sr-Latn-R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roditelji</a:t>
            </a:r>
            <a:r>
              <a:rPr lang="hr-HR" altLang="sr-Latn-RS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90000"/>
              </a:lnSpc>
            </a:pPr>
            <a:r>
              <a:rPr lang="hr-HR" altLang="sr-Latn-RS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Koliko god promatrali djecu da vidimo što će napraviti od svojih života, oni gledaju nas da vide što mi radimo sa našim životom. </a:t>
            </a:r>
            <a:endParaRPr lang="hr-HR" altLang="sr-Latn-RS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r-HR" altLang="sr-Latn-RS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hr-HR" altLang="sr-Latn-R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 mogu reći djetetu da posegne </a:t>
            </a:r>
            <a:endParaRPr lang="hr-HR" altLang="sr-Latn-RS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r-HR" altLang="sr-Latn-RS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hr-HR" altLang="sr-Latn-R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zvijezdama. </a:t>
            </a:r>
            <a:endParaRPr lang="hr-HR" altLang="sr-Latn-RS" sz="28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r-HR" altLang="sr-Latn-RS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 </a:t>
            </a:r>
            <a:r>
              <a:rPr lang="hr-HR" altLang="sr-Latn-R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što mogu napraviti je da sama </a:t>
            </a:r>
            <a:r>
              <a:rPr lang="hr-HR" altLang="sr-Latn-RS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posegnem</a:t>
            </a:r>
          </a:p>
          <a:p>
            <a:pPr algn="ctr">
              <a:lnSpc>
                <a:spcPct val="90000"/>
              </a:lnSpc>
            </a:pPr>
            <a:r>
              <a:rPr lang="hr-HR" altLang="sr-Latn-RS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sr-Latn-R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njima</a:t>
            </a:r>
            <a:r>
              <a:rPr lang="hr-HR" altLang="sr-Latn-RS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ctr">
              <a:lnSpc>
                <a:spcPct val="90000"/>
              </a:lnSpc>
            </a:pPr>
            <a:endParaRPr lang="hr-HR" altLang="sr-Latn-R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r-HR" sz="2800" dirty="0" smtClean="0"/>
              <a:t>					     </a:t>
            </a:r>
            <a:r>
              <a:rPr lang="en-GB" sz="2000" dirty="0" smtClean="0">
                <a:solidFill>
                  <a:srgbClr val="0070C0"/>
                </a:solidFill>
              </a:rPr>
              <a:t>Joyce </a:t>
            </a:r>
            <a:r>
              <a:rPr lang="en-GB" sz="2000" dirty="0">
                <a:solidFill>
                  <a:srgbClr val="0070C0"/>
                </a:solidFill>
              </a:rPr>
              <a:t>Maynard</a:t>
            </a:r>
            <a:endParaRPr lang="hr-HR" altLang="sr-Latn-R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66144" cy="4475584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Trenutno bodovno stanje i poredak na rang listama vidljivo je </a:t>
            </a:r>
            <a:r>
              <a:rPr lang="hr-HR" dirty="0" smtClean="0">
                <a:latin typeface="+mn-lt"/>
              </a:rPr>
              <a:t>odmah po prijavi programa</a:t>
            </a:r>
            <a:endParaRPr lang="hr-HR" dirty="0">
              <a:latin typeface="+mn-lt"/>
            </a:endParaRPr>
          </a:p>
          <a:p>
            <a:r>
              <a:rPr lang="hr-HR" dirty="0" smtClean="0">
                <a:latin typeface="+mn-lt"/>
              </a:rPr>
              <a:t>Sustav automatski raspoređuje učenika na najbolji mogući odabir</a:t>
            </a:r>
          </a:p>
          <a:p>
            <a:r>
              <a:rPr lang="hr-HR" b="1" dirty="0" smtClean="0">
                <a:latin typeface="+mn-lt"/>
              </a:rPr>
              <a:t>25. srpnja </a:t>
            </a:r>
            <a:r>
              <a:rPr lang="hr-HR" dirty="0" smtClean="0">
                <a:latin typeface="+mn-lt"/>
              </a:rPr>
              <a:t>rang liste postaju konačne</a:t>
            </a:r>
          </a:p>
          <a:p>
            <a:r>
              <a:rPr lang="hr-HR" dirty="0" smtClean="0">
                <a:latin typeface="+mn-lt"/>
              </a:rPr>
              <a:t>Učenik biva automatski upisan na najbolji mogući odabir</a:t>
            </a:r>
          </a:p>
          <a:p>
            <a:r>
              <a:rPr lang="ta-IN" dirty="0">
                <a:latin typeface="+mn-lt"/>
              </a:rPr>
              <a:t>U</a:t>
            </a:r>
            <a:r>
              <a:rPr lang="hr-HR" dirty="0">
                <a:latin typeface="+mn-lt"/>
              </a:rPr>
              <a:t>čenik i roditelj zajedno potpisuju prijavnicu čime potvrđuju odabir</a:t>
            </a:r>
          </a:p>
          <a:p>
            <a:endParaRPr lang="hr-HR" dirty="0"/>
          </a:p>
          <a:p>
            <a:pPr marL="82296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5238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793360" cy="4135760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Učenici se automatski raspoređuju po odjeljenjima</a:t>
            </a:r>
          </a:p>
          <a:p>
            <a:r>
              <a:rPr lang="hr-HR" dirty="0" smtClean="0">
                <a:latin typeface="+mn-lt"/>
              </a:rPr>
              <a:t>Svi podaci o upisanim</a:t>
            </a:r>
            <a:r>
              <a:rPr lang="ta-IN" dirty="0" smtClean="0">
                <a:latin typeface="+mn-lt"/>
              </a:rPr>
              <a:t> učenicima</a:t>
            </a:r>
            <a:r>
              <a:rPr lang="hr-HR" dirty="0" smtClean="0">
                <a:latin typeface="+mn-lt"/>
              </a:rPr>
              <a:t> prenose se u e-maticu</a:t>
            </a:r>
          </a:p>
          <a:p>
            <a:r>
              <a:rPr lang="hr-HR" dirty="0" smtClean="0">
                <a:latin typeface="+mn-lt"/>
              </a:rPr>
              <a:t>Učenici dostavljaju Upisnicu u srednju školu prema naputku </a:t>
            </a:r>
            <a:r>
              <a:rPr lang="hr-HR" dirty="0"/>
              <a:t> </a:t>
            </a:r>
            <a:r>
              <a:rPr lang="hr-HR" dirty="0" smtClean="0"/>
              <a:t>srednje </a:t>
            </a:r>
            <a:r>
              <a:rPr lang="hr-HR" dirty="0" smtClean="0">
                <a:latin typeface="+mn-lt"/>
              </a:rPr>
              <a:t>škole</a:t>
            </a:r>
          </a:p>
          <a:p>
            <a:r>
              <a:rPr lang="hr-HR" dirty="0" smtClean="0">
                <a:latin typeface="+mn-lt"/>
              </a:rPr>
              <a:t>(U idealnom slučaju) učenik dolazi u školu na početak nastave – </a:t>
            </a:r>
            <a:r>
              <a:rPr lang="hr-HR" b="1" dirty="0">
                <a:latin typeface="+mn-lt"/>
              </a:rPr>
              <a:t>7</a:t>
            </a:r>
            <a:r>
              <a:rPr lang="hr-HR" b="1" dirty="0" smtClean="0">
                <a:latin typeface="+mn-lt"/>
              </a:rPr>
              <a:t>. rujna 2020</a:t>
            </a:r>
            <a:r>
              <a:rPr lang="hr-HR" b="1" dirty="0" smtClean="0"/>
              <a:t>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89232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92" y="1935163"/>
            <a:ext cx="3847616" cy="4389437"/>
          </a:xfrm>
        </p:spPr>
      </p:pic>
    </p:spTree>
    <p:extLst>
      <p:ext uri="{BB962C8B-B14F-4D97-AF65-F5344CB8AC3E}">
        <p14:creationId xmlns:p14="http://schemas.microsoft.com/office/powerpoint/2010/main" val="31379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" y="34911"/>
            <a:ext cx="9143999" cy="66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43999" cy="639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2708</TotalTime>
  <Words>2527</Words>
  <Application>Microsoft Office PowerPoint</Application>
  <PresentationFormat>Prikaz na zaslonu (4:3)</PresentationFormat>
  <Paragraphs>488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Flow</vt:lpstr>
      <vt:lpstr>UPIS U 1. RAZRED SREDNJE ŠKOLE U ŠKOLSKOJ GODINI 2020./2021.  </vt:lpstr>
      <vt:lpstr>   Nacionalni informacijski sustav prijava i upisa u srednje škole –NISPUSŠ  www.upisi.hr </vt:lpstr>
      <vt:lpstr>Učenici</vt:lpstr>
      <vt:lpstr>Učenici</vt:lpstr>
      <vt:lpstr>Učenici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Izrada rang – lista Ivan Horvat – lista prioriteta</vt:lpstr>
      <vt:lpstr>Plasmani po školama i programima</vt:lpstr>
      <vt:lpstr>Plasmani po školama i programima</vt:lpstr>
      <vt:lpstr> -Listu prioriteta treba pažljivo pripremiti tako da se na vrh liste postavi obrazovni program koji se najviše želi upisati, a zatim i ostali, željenim redoslijedom  - važno je da kandidati provjere jesu li im svi obrazovni programi na listi prioriteta poredani prema njihovim željama i mogućnostima jer nakon zaključavanja odabira programa odnosno škola, nikakve izmjene više neće biti moguće.  - važno je također da se na listi prioriteta nalaze samo obrazovni programi koje kandidat doista namjerava upisati  Kontinuirano praćenje bodovnog stanja!  Brošura:  „Prijave i upisi u srednje škole za školsku godinu 2020./2021.  – Idemo u srednju”! </vt:lpstr>
      <vt:lpstr>PowerPointova prezentacija</vt:lpstr>
      <vt:lpstr> LJETNI UPISNI ROK</vt:lpstr>
      <vt:lpstr>LJETNI UPISNI ROK</vt:lpstr>
      <vt:lpstr>PowerPointova prezentacija</vt:lpstr>
      <vt:lpstr> JESENSKI UPISNI ROK</vt:lpstr>
      <vt:lpstr>NAKNADNI ROK ZA UPIS UČENIKA NAKON ISTEKA JESENSKOG ROKA  - objava slobodnih upisnih mjesta nakon jesenskog roka 3.9.2020.   - učenici se za upis u naknadnom roku školi mogu prijaviti od 4. do 21. rujna 2020. godine   - natječaj za upis učenika objavljuje se najkasnije do 30. lipnja 2020. godine na mrežnim stranicama i oglasnim pločama srednjih škola</vt:lpstr>
      <vt:lpstr>PowerPointova prezentacija</vt:lpstr>
      <vt:lpstr>PRIJAVA KANDIDATA S TEŠKOĆAMA U RAZVOJU </vt:lpstr>
      <vt:lpstr>PowerPointova prezentacija</vt:lpstr>
      <vt:lpstr>PowerPointova prezentacija</vt:lpstr>
      <vt:lpstr>PowerPointova prezentacija</vt:lpstr>
      <vt:lpstr>Odluka o elementima i kriterijima za izbor kandidata za upis u I. razred srednje škole u školskoj godini 2020./2021.</vt:lpstr>
      <vt:lpstr>Elementi vrednovanja </vt:lpstr>
      <vt:lpstr>Elementi vrednovanja</vt:lpstr>
      <vt:lpstr>PowerPointova prezentacija</vt:lpstr>
      <vt:lpstr> Dodatni element –sposobnosti, darovitosti i znanja kandidata</vt:lpstr>
      <vt:lpstr>Posebni element vrednovanja  Upis kandidata sa zdravstvenim teškoćama</vt:lpstr>
      <vt:lpstr>Posebni element vrednovanja</vt:lpstr>
      <vt:lpstr>Posebni element vrednovanja</vt:lpstr>
      <vt:lpstr>Za ostvarivanje navedenih prava kandidat je dužan priložiti odgovarajuća rješenja, potvrde ili druge dokumente!     ( liječničku potvrdu o dugotrajnoj težoj bolesti jednog i/ili oba roditelja, potvrdu o dugotrajnoj nezaposlenosti iz područnog ureda Hrvatskog zavoda za zapošljavanje, potvrdu o korištenju socijalne pomoći, potvrdu o smrti roditelja (preslika smrtovnice), potvrdu nadležnoga Centra za socijalnu skrb da je kandidat korisnik socijalne skrbi ) </vt:lpstr>
      <vt:lpstr>Upis u programe obrazovanja za vezane obrte</vt:lpstr>
      <vt:lpstr>PowerPointova prezentacija</vt:lpstr>
      <vt:lpstr>          Sretno prilikom upisa  u srednju školu !!!   Ukoliko imate pitanja ili teškoća oko upisa možete se obratiti  CARNetovoj službi na broj tel. 01/6661-500  i e-mail: helpdesk@skole.hr</vt:lpstr>
      <vt:lpstr>PowerPointova prezentacija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POSLOVI OSNOVNIH ŠKOLA</dc:title>
  <dc:creator>WinXPProSP2</dc:creator>
  <cp:lastModifiedBy>Skola</cp:lastModifiedBy>
  <cp:revision>284</cp:revision>
  <cp:lastPrinted>2019-05-20T13:35:53Z</cp:lastPrinted>
  <dcterms:created xsi:type="dcterms:W3CDTF">2013-03-03T19:45:59Z</dcterms:created>
  <dcterms:modified xsi:type="dcterms:W3CDTF">2020-06-01T10:33:33Z</dcterms:modified>
</cp:coreProperties>
</file>